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84" r:id="rId3"/>
  </p:sldMasterIdLst>
  <p:notesMasterIdLst>
    <p:notesMasterId r:id="rId42"/>
  </p:notesMasterIdLst>
  <p:sldIdLst>
    <p:sldId id="296" r:id="rId4"/>
    <p:sldId id="297" r:id="rId5"/>
    <p:sldId id="298" r:id="rId6"/>
    <p:sldId id="256" r:id="rId7"/>
    <p:sldId id="259" r:id="rId8"/>
    <p:sldId id="268" r:id="rId9"/>
    <p:sldId id="257" r:id="rId10"/>
    <p:sldId id="263" r:id="rId11"/>
    <p:sldId id="269" r:id="rId12"/>
    <p:sldId id="324" r:id="rId13"/>
    <p:sldId id="260" r:id="rId14"/>
    <p:sldId id="325" r:id="rId15"/>
    <p:sldId id="299" r:id="rId16"/>
    <p:sldId id="320" r:id="rId17"/>
    <p:sldId id="270" r:id="rId18"/>
    <p:sldId id="321" r:id="rId19"/>
    <p:sldId id="265" r:id="rId20"/>
    <p:sldId id="267" r:id="rId21"/>
    <p:sldId id="322" r:id="rId22"/>
    <p:sldId id="444" r:id="rId23"/>
    <p:sldId id="436" r:id="rId24"/>
    <p:sldId id="446" r:id="rId25"/>
    <p:sldId id="456" r:id="rId26"/>
    <p:sldId id="462" r:id="rId27"/>
    <p:sldId id="445" r:id="rId28"/>
    <p:sldId id="449" r:id="rId29"/>
    <p:sldId id="448" r:id="rId30"/>
    <p:sldId id="447" r:id="rId31"/>
    <p:sldId id="453" r:id="rId32"/>
    <p:sldId id="452" r:id="rId33"/>
    <p:sldId id="460" r:id="rId34"/>
    <p:sldId id="450" r:id="rId35"/>
    <p:sldId id="461" r:id="rId36"/>
    <p:sldId id="451" r:id="rId37"/>
    <p:sldId id="458" r:id="rId38"/>
    <p:sldId id="455" r:id="rId39"/>
    <p:sldId id="459" r:id="rId40"/>
    <p:sldId id="4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2DC107DF-51E0-47E8-97D5-7D26533EB010}">
          <p14:sldIdLst>
            <p14:sldId id="296"/>
            <p14:sldId id="297"/>
            <p14:sldId id="298"/>
            <p14:sldId id="256"/>
            <p14:sldId id="259"/>
            <p14:sldId id="268"/>
            <p14:sldId id="257"/>
            <p14:sldId id="263"/>
            <p14:sldId id="269"/>
            <p14:sldId id="324"/>
            <p14:sldId id="260"/>
            <p14:sldId id="325"/>
            <p14:sldId id="299"/>
            <p14:sldId id="320"/>
            <p14:sldId id="270"/>
            <p14:sldId id="321"/>
            <p14:sldId id="265"/>
            <p14:sldId id="267"/>
            <p14:sldId id="322"/>
          </p14:sldIdLst>
        </p14:section>
        <p14:section name="Naamloze sectie" id="{31818326-7796-48ED-9663-4EDFB5FFDAA6}">
          <p14:sldIdLst>
            <p14:sldId id="444"/>
            <p14:sldId id="436"/>
            <p14:sldId id="446"/>
            <p14:sldId id="456"/>
            <p14:sldId id="462"/>
            <p14:sldId id="445"/>
            <p14:sldId id="449"/>
            <p14:sldId id="448"/>
            <p14:sldId id="447"/>
            <p14:sldId id="453"/>
            <p14:sldId id="452"/>
            <p14:sldId id="460"/>
            <p14:sldId id="450"/>
            <p14:sldId id="461"/>
            <p14:sldId id="451"/>
            <p14:sldId id="458"/>
            <p14:sldId id="455"/>
            <p14:sldId id="459"/>
            <p14:sldId id="4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67493-189D-4BD1-8651-EC6706914409}" v="6" dt="2023-12-07T08:18:48.8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514" autoAdjust="0"/>
  </p:normalViewPr>
  <p:slideViewPr>
    <p:cSldViewPr>
      <p:cViewPr varScale="1">
        <p:scale>
          <a:sx n="99" d="100"/>
          <a:sy n="99" d="100"/>
        </p:scale>
        <p:origin x="1992" y="84"/>
      </p:cViewPr>
      <p:guideLst>
        <p:guide orient="horz" pos="2160"/>
        <p:guide pos="2880"/>
      </p:guideLst>
    </p:cSldViewPr>
  </p:slideViewPr>
  <p:outlineViewPr>
    <p:cViewPr>
      <p:scale>
        <a:sx n="33" d="100"/>
        <a:sy n="33" d="100"/>
      </p:scale>
      <p:origin x="0" y="232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ller, Suzanne" userId="90fb459d-36ae-4f74-9da0-01be84cac997" providerId="ADAL" clId="{F2167493-189D-4BD1-8651-EC6706914409}"/>
    <pc:docChg chg="undo custSel delSld modSld">
      <pc:chgData name="Zoller, Suzanne" userId="90fb459d-36ae-4f74-9da0-01be84cac997" providerId="ADAL" clId="{F2167493-189D-4BD1-8651-EC6706914409}" dt="2023-12-07T08:19:31.885" v="58" actId="20577"/>
      <pc:docMkLst>
        <pc:docMk/>
      </pc:docMkLst>
      <pc:sldChg chg="modSp mod">
        <pc:chgData name="Zoller, Suzanne" userId="90fb459d-36ae-4f74-9da0-01be84cac997" providerId="ADAL" clId="{F2167493-189D-4BD1-8651-EC6706914409}" dt="2023-12-07T08:19:31.885" v="58" actId="20577"/>
        <pc:sldMkLst>
          <pc:docMk/>
          <pc:sldMk cId="1057997752" sldId="298"/>
        </pc:sldMkLst>
        <pc:spChg chg="mod">
          <ac:chgData name="Zoller, Suzanne" userId="90fb459d-36ae-4f74-9da0-01be84cac997" providerId="ADAL" clId="{F2167493-189D-4BD1-8651-EC6706914409}" dt="2023-12-07T08:19:31.885" v="58" actId="20577"/>
          <ac:spMkLst>
            <pc:docMk/>
            <pc:sldMk cId="1057997752" sldId="298"/>
            <ac:spMk id="3" creationId="{E8DCE0C4-F8F4-55EF-208A-FFF79782292A}"/>
          </ac:spMkLst>
        </pc:spChg>
      </pc:sldChg>
      <pc:sldChg chg="del">
        <pc:chgData name="Zoller, Suzanne" userId="90fb459d-36ae-4f74-9da0-01be84cac997" providerId="ADAL" clId="{F2167493-189D-4BD1-8651-EC6706914409}" dt="2023-12-07T08:17:59.580" v="3"/>
        <pc:sldMkLst>
          <pc:docMk/>
          <pc:sldMk cId="681833613" sldId="436"/>
        </pc:sldMkLst>
      </pc:sldChg>
      <pc:sldChg chg="del">
        <pc:chgData name="Zoller, Suzanne" userId="90fb459d-36ae-4f74-9da0-01be84cac997" providerId="ADAL" clId="{F2167493-189D-4BD1-8651-EC6706914409}" dt="2023-12-07T08:17:59.580" v="3"/>
        <pc:sldMkLst>
          <pc:docMk/>
          <pc:sldMk cId="468150371" sldId="444"/>
        </pc:sldMkLst>
      </pc:sldChg>
      <pc:sldChg chg="del">
        <pc:chgData name="Zoller, Suzanne" userId="90fb459d-36ae-4f74-9da0-01be84cac997" providerId="ADAL" clId="{F2167493-189D-4BD1-8651-EC6706914409}" dt="2023-12-07T08:17:59.580" v="3"/>
        <pc:sldMkLst>
          <pc:docMk/>
          <pc:sldMk cId="741336886" sldId="445"/>
        </pc:sldMkLst>
      </pc:sldChg>
      <pc:sldChg chg="modSp del mod">
        <pc:chgData name="Zoller, Suzanne" userId="90fb459d-36ae-4f74-9da0-01be84cac997" providerId="ADAL" clId="{F2167493-189D-4BD1-8651-EC6706914409}" dt="2023-12-07T08:17:59.580" v="3"/>
        <pc:sldMkLst>
          <pc:docMk/>
          <pc:sldMk cId="2376818281" sldId="446"/>
        </pc:sldMkLst>
        <pc:spChg chg="mod">
          <ac:chgData name="Zoller, Suzanne" userId="90fb459d-36ae-4f74-9da0-01be84cac997" providerId="ADAL" clId="{F2167493-189D-4BD1-8651-EC6706914409}" dt="2023-12-07T08:17:59.580" v="3"/>
          <ac:spMkLst>
            <pc:docMk/>
            <pc:sldMk cId="2376818281" sldId="446"/>
            <ac:spMk id="3" creationId="{79C7AB1F-2297-621E-E8BE-67A5425BDC49}"/>
          </ac:spMkLst>
        </pc:spChg>
      </pc:sldChg>
      <pc:sldChg chg="del">
        <pc:chgData name="Zoller, Suzanne" userId="90fb459d-36ae-4f74-9da0-01be84cac997" providerId="ADAL" clId="{F2167493-189D-4BD1-8651-EC6706914409}" dt="2023-12-07T08:17:59.580" v="3"/>
        <pc:sldMkLst>
          <pc:docMk/>
          <pc:sldMk cId="2733975243" sldId="447"/>
        </pc:sldMkLst>
      </pc:sldChg>
      <pc:sldChg chg="del">
        <pc:chgData name="Zoller, Suzanne" userId="90fb459d-36ae-4f74-9da0-01be84cac997" providerId="ADAL" clId="{F2167493-189D-4BD1-8651-EC6706914409}" dt="2023-12-07T08:17:59.580" v="3"/>
        <pc:sldMkLst>
          <pc:docMk/>
          <pc:sldMk cId="2250348634" sldId="448"/>
        </pc:sldMkLst>
      </pc:sldChg>
      <pc:sldChg chg="del">
        <pc:chgData name="Zoller, Suzanne" userId="90fb459d-36ae-4f74-9da0-01be84cac997" providerId="ADAL" clId="{F2167493-189D-4BD1-8651-EC6706914409}" dt="2023-12-07T08:17:59.580" v="3"/>
        <pc:sldMkLst>
          <pc:docMk/>
          <pc:sldMk cId="129070508" sldId="449"/>
        </pc:sldMkLst>
      </pc:sldChg>
      <pc:sldChg chg="del">
        <pc:chgData name="Zoller, Suzanne" userId="90fb459d-36ae-4f74-9da0-01be84cac997" providerId="ADAL" clId="{F2167493-189D-4BD1-8651-EC6706914409}" dt="2023-12-07T08:17:59.580" v="3"/>
        <pc:sldMkLst>
          <pc:docMk/>
          <pc:sldMk cId="1579991828" sldId="450"/>
        </pc:sldMkLst>
      </pc:sldChg>
      <pc:sldChg chg="del">
        <pc:chgData name="Zoller, Suzanne" userId="90fb459d-36ae-4f74-9da0-01be84cac997" providerId="ADAL" clId="{F2167493-189D-4BD1-8651-EC6706914409}" dt="2023-12-07T08:17:59.580" v="3"/>
        <pc:sldMkLst>
          <pc:docMk/>
          <pc:sldMk cId="3824825941" sldId="451"/>
        </pc:sldMkLst>
      </pc:sldChg>
      <pc:sldChg chg="del">
        <pc:chgData name="Zoller, Suzanne" userId="90fb459d-36ae-4f74-9da0-01be84cac997" providerId="ADAL" clId="{F2167493-189D-4BD1-8651-EC6706914409}" dt="2023-12-07T08:17:59.580" v="3"/>
        <pc:sldMkLst>
          <pc:docMk/>
          <pc:sldMk cId="2597491401" sldId="452"/>
        </pc:sldMkLst>
      </pc:sldChg>
      <pc:sldChg chg="del">
        <pc:chgData name="Zoller, Suzanne" userId="90fb459d-36ae-4f74-9da0-01be84cac997" providerId="ADAL" clId="{F2167493-189D-4BD1-8651-EC6706914409}" dt="2023-12-07T08:17:59.580" v="3"/>
        <pc:sldMkLst>
          <pc:docMk/>
          <pc:sldMk cId="386033674" sldId="453"/>
        </pc:sldMkLst>
      </pc:sldChg>
      <pc:sldChg chg="modSp del mod">
        <pc:chgData name="Zoller, Suzanne" userId="90fb459d-36ae-4f74-9da0-01be84cac997" providerId="ADAL" clId="{F2167493-189D-4BD1-8651-EC6706914409}" dt="2023-12-07T08:17:59.580" v="3"/>
        <pc:sldMkLst>
          <pc:docMk/>
          <pc:sldMk cId="94427355" sldId="455"/>
        </pc:sldMkLst>
        <pc:spChg chg="mod">
          <ac:chgData name="Zoller, Suzanne" userId="90fb459d-36ae-4f74-9da0-01be84cac997" providerId="ADAL" clId="{F2167493-189D-4BD1-8651-EC6706914409}" dt="2023-12-07T08:17:59.580" v="3"/>
          <ac:spMkLst>
            <pc:docMk/>
            <pc:sldMk cId="94427355" sldId="455"/>
            <ac:spMk id="3" creationId="{5AFE0428-7A7F-B27E-D21F-60D5CC0AD615}"/>
          </ac:spMkLst>
        </pc:spChg>
      </pc:sldChg>
      <pc:sldChg chg="del">
        <pc:chgData name="Zoller, Suzanne" userId="90fb459d-36ae-4f74-9da0-01be84cac997" providerId="ADAL" clId="{F2167493-189D-4BD1-8651-EC6706914409}" dt="2023-12-07T08:17:59.580" v="3"/>
        <pc:sldMkLst>
          <pc:docMk/>
          <pc:sldMk cId="1104382264" sldId="456"/>
        </pc:sldMkLst>
      </pc:sldChg>
      <pc:sldChg chg="del">
        <pc:chgData name="Zoller, Suzanne" userId="90fb459d-36ae-4f74-9da0-01be84cac997" providerId="ADAL" clId="{F2167493-189D-4BD1-8651-EC6706914409}" dt="2023-12-07T08:17:59.580" v="3"/>
        <pc:sldMkLst>
          <pc:docMk/>
          <pc:sldMk cId="3730731047" sldId="458"/>
        </pc:sldMkLst>
      </pc:sldChg>
      <pc:sldChg chg="del">
        <pc:chgData name="Zoller, Suzanne" userId="90fb459d-36ae-4f74-9da0-01be84cac997" providerId="ADAL" clId="{F2167493-189D-4BD1-8651-EC6706914409}" dt="2023-12-07T08:17:59.580" v="3"/>
        <pc:sldMkLst>
          <pc:docMk/>
          <pc:sldMk cId="2541191512" sldId="459"/>
        </pc:sldMkLst>
      </pc:sldChg>
      <pc:sldChg chg="del">
        <pc:chgData name="Zoller, Suzanne" userId="90fb459d-36ae-4f74-9da0-01be84cac997" providerId="ADAL" clId="{F2167493-189D-4BD1-8651-EC6706914409}" dt="2023-12-07T08:17:59.580" v="3"/>
        <pc:sldMkLst>
          <pc:docMk/>
          <pc:sldMk cId="837647282" sldId="460"/>
        </pc:sldMkLst>
      </pc:sldChg>
      <pc:sldChg chg="del">
        <pc:chgData name="Zoller, Suzanne" userId="90fb459d-36ae-4f74-9da0-01be84cac997" providerId="ADAL" clId="{F2167493-189D-4BD1-8651-EC6706914409}" dt="2023-12-07T08:17:59.580" v="3"/>
        <pc:sldMkLst>
          <pc:docMk/>
          <pc:sldMk cId="4125390616" sldId="461"/>
        </pc:sldMkLst>
      </pc:sldChg>
      <pc:sldChg chg="del">
        <pc:chgData name="Zoller, Suzanne" userId="90fb459d-36ae-4f74-9da0-01be84cac997" providerId="ADAL" clId="{F2167493-189D-4BD1-8651-EC6706914409}" dt="2023-12-07T08:17:59.580" v="3"/>
        <pc:sldMkLst>
          <pc:docMk/>
          <pc:sldMk cId="3088192687" sldId="462"/>
        </pc:sldMkLst>
      </pc:sldChg>
      <pc:sldChg chg="modSp del mod">
        <pc:chgData name="Zoller, Suzanne" userId="90fb459d-36ae-4f74-9da0-01be84cac997" providerId="ADAL" clId="{F2167493-189D-4BD1-8651-EC6706914409}" dt="2023-12-07T08:19:12.132" v="57" actId="20577"/>
        <pc:sldMkLst>
          <pc:docMk/>
          <pc:sldMk cId="0" sldId="463"/>
        </pc:sldMkLst>
        <pc:spChg chg="mod">
          <ac:chgData name="Zoller, Suzanne" userId="90fb459d-36ae-4f74-9da0-01be84cac997" providerId="ADAL" clId="{F2167493-189D-4BD1-8651-EC6706914409}" dt="2023-12-07T08:19:12.132" v="57" actId="20577"/>
          <ac:spMkLst>
            <pc:docMk/>
            <pc:sldMk cId="0" sldId="46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eeldijk\Documents\vaccinatie\SMSjes\resultaten_na_6_dage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Verkoop</c:v>
                </c:pt>
              </c:strCache>
            </c:strRef>
          </c:tx>
          <c:spPr>
            <a:ln>
              <a:solidFill>
                <a:schemeClr val="accent1">
                  <a:lumMod val="75000"/>
                </a:schemeClr>
              </a:solidFill>
            </a:ln>
          </c:spPr>
          <c:explosion val="24"/>
          <c:dPt>
            <c:idx val="0"/>
            <c:bubble3D val="0"/>
            <c:spPr>
              <a:solidFill>
                <a:srgbClr val="FFC000"/>
              </a:solidFill>
              <a:ln w="19050">
                <a:noFill/>
              </a:ln>
              <a:effectLst/>
            </c:spPr>
            <c:extLst>
              <c:ext xmlns:c16="http://schemas.microsoft.com/office/drawing/2014/chart" uri="{C3380CC4-5D6E-409C-BE32-E72D297353CC}">
                <c16:uniqueId val="{00000001-6272-9742-B5E2-1CF98957D432}"/>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6272-9742-B5E2-1CF98957D432}"/>
              </c:ext>
            </c:extLst>
          </c:dPt>
          <c:dLbls>
            <c:delete val="1"/>
          </c:dLbls>
          <c:cat>
            <c:strRef>
              <c:f>Blad1!$A$2:$A$3</c:f>
              <c:strCache>
                <c:ptCount val="2"/>
                <c:pt idx="0">
                  <c:v>Parents with vaccine hesitancy</c:v>
                </c:pt>
                <c:pt idx="1">
                  <c:v>Parents without vaccine hesitancy</c:v>
                </c:pt>
              </c:strCache>
            </c:strRef>
          </c:cat>
          <c:val>
            <c:numRef>
              <c:f>Blad1!$B$2:$B$3</c:f>
              <c:numCache>
                <c:formatCode>General</c:formatCode>
                <c:ptCount val="2"/>
                <c:pt idx="0">
                  <c:v>0.27</c:v>
                </c:pt>
                <c:pt idx="1">
                  <c:v>0.73</c:v>
                </c:pt>
              </c:numCache>
            </c:numRef>
          </c:val>
          <c:extLst>
            <c:ext xmlns:c16="http://schemas.microsoft.com/office/drawing/2014/chart" uri="{C3380CC4-5D6E-409C-BE32-E72D297353CC}">
              <c16:uniqueId val="{00000004-6272-9742-B5E2-1CF98957D43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[resultaten_na_6_dagen.xlsx]Blad3!Draaitabel3</c:name>
    <c:fmtId val="9"/>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700" b="1" i="0" baseline="0" dirty="0">
                <a:effectLst/>
              </a:rPr>
              <a:t>Percentage </a:t>
            </a:r>
            <a:r>
              <a:rPr lang="en-US" sz="1700" b="1" i="0" baseline="0" dirty="0" err="1">
                <a:effectLst/>
              </a:rPr>
              <a:t>gevaccineerd</a:t>
            </a:r>
            <a:r>
              <a:rPr lang="en-US" sz="1700" b="1" i="0" baseline="0" dirty="0">
                <a:effectLst/>
              </a:rPr>
              <a:t> 6 </a:t>
            </a:r>
            <a:r>
              <a:rPr lang="en-US" sz="1700" b="1" i="0" baseline="0" dirty="0" err="1">
                <a:effectLst/>
              </a:rPr>
              <a:t>dagen</a:t>
            </a:r>
            <a:r>
              <a:rPr lang="en-US" sz="1700" b="1" i="0" baseline="0" dirty="0">
                <a:effectLst/>
              </a:rPr>
              <a:t> </a:t>
            </a:r>
            <a:r>
              <a:rPr lang="en-US" sz="1700" b="1" i="0" baseline="0" dirty="0" err="1">
                <a:effectLst/>
              </a:rPr>
              <a:t>na</a:t>
            </a:r>
            <a:r>
              <a:rPr lang="en-US" sz="1700" b="1" i="0" baseline="0" dirty="0">
                <a:effectLst/>
              </a:rPr>
              <a:t> </a:t>
            </a:r>
            <a:r>
              <a:rPr lang="en-US" sz="1700" b="1" i="0" baseline="0" dirty="0" err="1">
                <a:effectLst/>
              </a:rPr>
              <a:t>verzending</a:t>
            </a:r>
            <a:r>
              <a:rPr lang="en-US" sz="1700" b="1" i="0" baseline="0" dirty="0">
                <a:effectLst/>
              </a:rPr>
              <a:t> SMS variant 1, 2, 3</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dirty="0"/>
          </a:p>
        </c:rich>
      </c:tx>
      <c:layout>
        <c:manualLayout>
          <c:xMode val="edge"/>
          <c:yMode val="edge"/>
          <c:x val="8.0935074283842154E-2"/>
          <c:y val="1.996634020914348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ivotFmts>
      <c:pivotFmt>
        <c:idx val="0"/>
        <c:spPr>
          <a:solidFill>
            <a:schemeClr val="accent1"/>
          </a:solidFill>
          <a:ln>
            <a:noFill/>
          </a:ln>
          <a:effectLst/>
        </c:spPr>
        <c:marker>
          <c:symbol val="none"/>
        </c:marker>
        <c:dLbl>
          <c:idx val="0"/>
          <c:numFmt formatCode="0.0%" sourceLinked="0"/>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0%" sourceLinked="0"/>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numFmt formatCode="0.0%" sourceLinked="0"/>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4116775589298652E-2"/>
          <c:y val="0.3427493365123247"/>
          <c:w val="0.91797655392599586"/>
          <c:h val="0.54019507300975789"/>
        </c:manualLayout>
      </c:layout>
      <c:barChart>
        <c:barDir val="col"/>
        <c:grouping val="clustered"/>
        <c:varyColors val="0"/>
        <c:ser>
          <c:idx val="0"/>
          <c:order val="0"/>
          <c:tx>
            <c:strRef>
              <c:f>Blad3!$K$4</c:f>
              <c:strCache>
                <c:ptCount val="1"/>
                <c:pt idx="0">
                  <c:v>Totaal</c:v>
                </c:pt>
              </c:strCache>
            </c:strRef>
          </c:tx>
          <c:spPr>
            <a:solidFill>
              <a:schemeClr val="accent1"/>
            </a:solidFill>
            <a:ln>
              <a:noFill/>
            </a:ln>
            <a:effectLst/>
          </c:spPr>
          <c:invertIfNegative val="0"/>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1-52C3-434E-934E-65B9E56A912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Blad3!$J$5:$J$9</c:f>
              <c:strCache>
                <c:ptCount val="4"/>
                <c:pt idx="0">
                  <c:v>1: Basis
(n = 10.000)</c:v>
                </c:pt>
                <c:pt idx="1">
                  <c:v>2: Eigenaarschap
(n = 10.000)</c:v>
                </c:pt>
                <c:pt idx="2">
                  <c:v>3: Effectiviteit
(n = 10.000)</c:v>
                </c:pt>
                <c:pt idx="3">
                  <c:v>Controle
(n = 10.000)</c:v>
                </c:pt>
              </c:strCache>
            </c:strRef>
          </c:cat>
          <c:val>
            <c:numRef>
              <c:f>Blad3!$K$5:$K$9</c:f>
              <c:numCache>
                <c:formatCode>General</c:formatCode>
                <c:ptCount val="4"/>
                <c:pt idx="0">
                  <c:v>3.2000000000000001E-2</c:v>
                </c:pt>
                <c:pt idx="1">
                  <c:v>3.9E-2</c:v>
                </c:pt>
                <c:pt idx="2">
                  <c:v>3.9E-2</c:v>
                </c:pt>
                <c:pt idx="3">
                  <c:v>3.1E-2</c:v>
                </c:pt>
              </c:numCache>
            </c:numRef>
          </c:val>
          <c:extLst>
            <c:ext xmlns:c16="http://schemas.microsoft.com/office/drawing/2014/chart" uri="{C3380CC4-5D6E-409C-BE32-E72D297353CC}">
              <c16:uniqueId val="{00000002-52C3-434E-934E-65B9E56A9127}"/>
            </c:ext>
          </c:extLst>
        </c:ser>
        <c:dLbls>
          <c:showLegendKey val="0"/>
          <c:showVal val="0"/>
          <c:showCatName val="0"/>
          <c:showSerName val="0"/>
          <c:showPercent val="0"/>
          <c:showBubbleSize val="0"/>
        </c:dLbls>
        <c:gapWidth val="219"/>
        <c:overlap val="-27"/>
        <c:axId val="728360288"/>
        <c:axId val="728363568"/>
      </c:barChart>
      <c:catAx>
        <c:axId val="72836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28363568"/>
        <c:crosses val="autoZero"/>
        <c:auto val="1"/>
        <c:lblAlgn val="ctr"/>
        <c:lblOffset val="100"/>
        <c:noMultiLvlLbl val="0"/>
      </c:catAx>
      <c:valAx>
        <c:axId val="72836356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2836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[resultaten_na_6_dagen.xlsx]Blad2!Draaitabel2</c:name>
    <c:fmtId val="-1"/>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b="1" i="0" baseline="0">
                <a:effectLst/>
              </a:rPr>
              <a:t>Percentage gevaccineerd 6 dagen na verzending SMS variant 4, 5, 6</a:t>
            </a:r>
          </a:p>
        </c:rich>
      </c:tx>
      <c:layout>
        <c:manualLayout>
          <c:xMode val="edge"/>
          <c:yMode val="edge"/>
          <c:x val="0.17820085673488811"/>
          <c:y val="3.1595576619273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2159376674774294E-2"/>
          <c:y val="0.20823317307692307"/>
          <c:w val="0.87030200083274334"/>
          <c:h val="0.51515119851724689"/>
        </c:manualLayout>
      </c:layout>
      <c:barChart>
        <c:barDir val="col"/>
        <c:grouping val="clustered"/>
        <c:varyColors val="0"/>
        <c:ser>
          <c:idx val="0"/>
          <c:order val="0"/>
          <c:tx>
            <c:strRef>
              <c:f>Blad2!$B$1</c:f>
              <c:strCache>
                <c:ptCount val="1"/>
                <c:pt idx="0">
                  <c:v>Totaal</c:v>
                </c:pt>
              </c:strCache>
            </c:strRef>
          </c:tx>
          <c:spPr>
            <a:solidFill>
              <a:schemeClr val="accent1"/>
            </a:solidFill>
            <a:ln>
              <a:noFill/>
            </a:ln>
            <a:effectLst/>
          </c:spPr>
          <c:invertIfNegative val="0"/>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1-25ED-49F6-A1BE-1098668B675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Blad2!$A$2:$A$6</c:f>
              <c:strCache>
                <c:ptCount val="4"/>
                <c:pt idx="0">
                  <c:v>4: Openingstijden
(n = 25.000)</c:v>
                </c:pt>
                <c:pt idx="1">
                  <c:v>5: Specifieke tijd
(n = 25.000)</c:v>
                </c:pt>
                <c:pt idx="2">
                  <c:v>6: Openingstijden (verkort)
(n = 25.000)</c:v>
                </c:pt>
                <c:pt idx="3">
                  <c:v>Controle
(n = 25.000)</c:v>
                </c:pt>
              </c:strCache>
            </c:strRef>
          </c:cat>
          <c:val>
            <c:numRef>
              <c:f>Blad2!$B$2:$B$6</c:f>
              <c:numCache>
                <c:formatCode>General</c:formatCode>
                <c:ptCount val="4"/>
                <c:pt idx="0">
                  <c:v>4.3159999999999997E-2</c:v>
                </c:pt>
                <c:pt idx="1">
                  <c:v>6.2719999999999998E-2</c:v>
                </c:pt>
                <c:pt idx="2">
                  <c:v>4.2320000000000003E-2</c:v>
                </c:pt>
                <c:pt idx="3">
                  <c:v>3.0878219689677744E-2</c:v>
                </c:pt>
              </c:numCache>
            </c:numRef>
          </c:val>
          <c:extLst>
            <c:ext xmlns:c16="http://schemas.microsoft.com/office/drawing/2014/chart" uri="{C3380CC4-5D6E-409C-BE32-E72D297353CC}">
              <c16:uniqueId val="{00000002-25ED-49F6-A1BE-1098668B6755}"/>
            </c:ext>
          </c:extLst>
        </c:ser>
        <c:dLbls>
          <c:showLegendKey val="0"/>
          <c:showVal val="0"/>
          <c:showCatName val="0"/>
          <c:showSerName val="0"/>
          <c:showPercent val="0"/>
          <c:showBubbleSize val="0"/>
        </c:dLbls>
        <c:gapWidth val="219"/>
        <c:overlap val="-27"/>
        <c:axId val="734479448"/>
        <c:axId val="734480104"/>
      </c:barChart>
      <c:catAx>
        <c:axId val="73447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34480104"/>
        <c:crosses val="autoZero"/>
        <c:auto val="1"/>
        <c:lblAlgn val="ctr"/>
        <c:lblOffset val="100"/>
        <c:noMultiLvlLbl val="0"/>
      </c:catAx>
      <c:valAx>
        <c:axId val="734480104"/>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34479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bg1">
          <a:lumMod val="50000"/>
        </a:schemeClr>
      </a:solidFill>
      <a:round/>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5D544-6DD3-43C9-BF75-37B68CF41EF6}" type="datetimeFigureOut">
              <a:rPr lang="nl-NL" smtClean="0"/>
              <a:pPr/>
              <a:t>13-12-2023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CC78A-029D-4E1E-BF09-75F38FD8D6E0}"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F2CC78A-029D-4E1E-BF09-75F38FD8D6E0}" type="slidenum">
              <a:rPr lang="nl-NL" smtClean="0"/>
              <a:pPr/>
              <a:t>1</a:t>
            </a:fld>
            <a:endParaRPr lang="nl-NL"/>
          </a:p>
        </p:txBody>
      </p:sp>
    </p:spTree>
    <p:extLst>
      <p:ext uri="{BB962C8B-B14F-4D97-AF65-F5344CB8AC3E}">
        <p14:creationId xmlns:p14="http://schemas.microsoft.com/office/powerpoint/2010/main" val="159817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85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86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1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4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31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86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10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03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84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95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5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878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14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80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Opm</a:t>
            </a:r>
            <a:r>
              <a:rPr lang="nl-NL" dirty="0"/>
              <a:t> AM: Gezien het een publiek is met mensen uit de praktijk leek me de laatste conclusie toch wel relevant. Voor een wetenschappelijk publiek is die wat minder relevant en daarom niet meegenomen in </a:t>
            </a:r>
            <a:r>
              <a:rPr lang="nl-NL"/>
              <a:t>het artikel</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241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70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F2CC78A-029D-4E1E-BF09-75F38FD8D6E0}" type="slidenum">
              <a:rPr lang="nl-NL" smtClean="0"/>
              <a:pPr/>
              <a:t>3</a:t>
            </a:fld>
            <a:endParaRPr lang="nl-NL"/>
          </a:p>
        </p:txBody>
      </p:sp>
    </p:spTree>
    <p:extLst>
      <p:ext uri="{BB962C8B-B14F-4D97-AF65-F5344CB8AC3E}">
        <p14:creationId xmlns:p14="http://schemas.microsoft.com/office/powerpoint/2010/main" val="281173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6224F0-CCEB-4CF5-AA3F-C59FD89E1AC4}" type="slidenum">
              <a:rPr lang="nl-NL" smtClean="0"/>
              <a:t>4</a:t>
            </a:fld>
            <a:endParaRPr lang="nl-NL"/>
          </a:p>
        </p:txBody>
      </p:sp>
    </p:spTree>
    <p:extLst>
      <p:ext uri="{BB962C8B-B14F-4D97-AF65-F5344CB8AC3E}">
        <p14:creationId xmlns:p14="http://schemas.microsoft.com/office/powerpoint/2010/main" val="311037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E81489-EFA4-468E-9B20-AFC8DEE1AFB7}" type="slidenum">
              <a:rPr lang="nl-NL" smtClean="0"/>
              <a:t>12</a:t>
            </a:fld>
            <a:endParaRPr lang="nl-NL"/>
          </a:p>
        </p:txBody>
      </p:sp>
    </p:spTree>
    <p:extLst>
      <p:ext uri="{BB962C8B-B14F-4D97-AF65-F5344CB8AC3E}">
        <p14:creationId xmlns:p14="http://schemas.microsoft.com/office/powerpoint/2010/main" val="235726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Ref onderaan zetten</a:t>
            </a:r>
          </a:p>
        </p:txBody>
      </p:sp>
      <p:sp>
        <p:nvSpPr>
          <p:cNvPr id="4" name="Tijdelijke aanduiding voor dianummer 3"/>
          <p:cNvSpPr>
            <a:spLocks noGrp="1"/>
          </p:cNvSpPr>
          <p:nvPr>
            <p:ph type="sldNum" sz="quarter" idx="5"/>
          </p:nvPr>
        </p:nvSpPr>
        <p:spPr/>
        <p:txBody>
          <a:bodyPr/>
          <a:lstStyle/>
          <a:p>
            <a:fld id="{6AE81489-EFA4-468E-9B20-AFC8DEE1AFB7}" type="slidenum">
              <a:rPr lang="nl-NL" smtClean="0"/>
              <a:t>13</a:t>
            </a:fld>
            <a:endParaRPr lang="nl-NL"/>
          </a:p>
        </p:txBody>
      </p:sp>
    </p:spTree>
    <p:extLst>
      <p:ext uri="{BB962C8B-B14F-4D97-AF65-F5344CB8AC3E}">
        <p14:creationId xmlns:p14="http://schemas.microsoft.com/office/powerpoint/2010/main" val="121449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Ref onderaan zetten</a:t>
            </a:r>
          </a:p>
        </p:txBody>
      </p:sp>
      <p:sp>
        <p:nvSpPr>
          <p:cNvPr id="4" name="Tijdelijke aanduiding voor dianummer 3"/>
          <p:cNvSpPr>
            <a:spLocks noGrp="1"/>
          </p:cNvSpPr>
          <p:nvPr>
            <p:ph type="sldNum" sz="quarter" idx="5"/>
          </p:nvPr>
        </p:nvSpPr>
        <p:spPr/>
        <p:txBody>
          <a:bodyPr/>
          <a:lstStyle/>
          <a:p>
            <a:fld id="{6AE81489-EFA4-468E-9B20-AFC8DEE1AFB7}" type="slidenum">
              <a:rPr lang="nl-NL" smtClean="0"/>
              <a:t>14</a:t>
            </a:fld>
            <a:endParaRPr lang="nl-NL"/>
          </a:p>
        </p:txBody>
      </p:sp>
    </p:spTree>
    <p:extLst>
      <p:ext uri="{BB962C8B-B14F-4D97-AF65-F5344CB8AC3E}">
        <p14:creationId xmlns:p14="http://schemas.microsoft.com/office/powerpoint/2010/main" val="152277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Times New Roman" panose="02020603050405020304" pitchFamily="18" charset="0"/>
                <a:ea typeface="Calibri" panose="020F0502020204030204" pitchFamily="34" charset="0"/>
              </a:rPr>
              <a:t>Lisa Vandeberg	-	Radboud Universiteit</a:t>
            </a:r>
            <a:br>
              <a:rPr lang="nl-NL" sz="1200" dirty="0">
                <a:effectLst/>
                <a:latin typeface="Times New Roman" panose="02020603050405020304" pitchFamily="18" charset="0"/>
                <a:ea typeface="Calibri" panose="020F0502020204030204" pitchFamily="34" charset="0"/>
              </a:rPr>
            </a:br>
            <a:r>
              <a:rPr lang="nl-NL" sz="1200" dirty="0">
                <a:effectLst/>
                <a:latin typeface="Times New Roman" panose="02020603050405020304" pitchFamily="18" charset="0"/>
                <a:ea typeface="Calibri" panose="020F0502020204030204" pitchFamily="34" charset="0"/>
              </a:rPr>
              <a:t>Reinier Akkermans - 	Radboudumc</a:t>
            </a:r>
            <a:br>
              <a:rPr lang="nl-NL" sz="1200" dirty="0">
                <a:effectLst/>
                <a:latin typeface="Times New Roman" panose="02020603050405020304" pitchFamily="18" charset="0"/>
                <a:ea typeface="Calibri" panose="020F0502020204030204" pitchFamily="34" charset="0"/>
              </a:rPr>
            </a:br>
            <a:r>
              <a:rPr lang="nl-NL" sz="1200" dirty="0">
                <a:effectLst/>
                <a:latin typeface="Times New Roman" panose="02020603050405020304" pitchFamily="18" charset="0"/>
                <a:ea typeface="Calibri" panose="020F0502020204030204" pitchFamily="34" charset="0"/>
              </a:rPr>
              <a:t>Jeannine Hautvast	-	Radboudumc</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40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428DE-FF70-486B-A492-2C85C9293E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583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a:t>Klik om de modelstijlen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7" name="Rechthoek 6"/>
          <p:cNvSpPr/>
          <p:nvPr/>
        </p:nvSpPr>
        <p:spPr>
          <a:xfrm>
            <a:off x="359480" y="6183340"/>
            <a:ext cx="826302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224155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1FB-C093-C94F-93CA-DD50CF888431}"/>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nl-NL"/>
          </a:p>
        </p:txBody>
      </p:sp>
      <p:sp>
        <p:nvSpPr>
          <p:cNvPr id="3" name="Subtitle 2">
            <a:extLst>
              <a:ext uri="{FF2B5EF4-FFF2-40B4-BE49-F238E27FC236}">
                <a16:creationId xmlns:a16="http://schemas.microsoft.com/office/drawing/2014/main" id="{A36ED5A2-815F-E348-BE29-43CC87409F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nl-NL"/>
          </a:p>
        </p:txBody>
      </p:sp>
      <p:sp>
        <p:nvSpPr>
          <p:cNvPr id="4" name="Date Placeholder 3">
            <a:extLst>
              <a:ext uri="{FF2B5EF4-FFF2-40B4-BE49-F238E27FC236}">
                <a16:creationId xmlns:a16="http://schemas.microsoft.com/office/drawing/2014/main" id="{1DCF847E-2393-B24C-A8F8-6E90C872AB92}"/>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5" name="Footer Placeholder 4">
            <a:extLst>
              <a:ext uri="{FF2B5EF4-FFF2-40B4-BE49-F238E27FC236}">
                <a16:creationId xmlns:a16="http://schemas.microsoft.com/office/drawing/2014/main" id="{0C6BD375-8AFA-5B4B-828F-595128FA84D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975427A-736E-BC40-8BDF-666B7E0FA054}"/>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320378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E3FF-693F-C541-A0D5-00199D75CA9B}"/>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8A2A391A-3A31-484E-97DD-03CF36BA67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085FAAA7-65E6-9941-8EE0-9325B742AA2A}"/>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5" name="Footer Placeholder 4">
            <a:extLst>
              <a:ext uri="{FF2B5EF4-FFF2-40B4-BE49-F238E27FC236}">
                <a16:creationId xmlns:a16="http://schemas.microsoft.com/office/drawing/2014/main" id="{36088AC0-B47F-3C4D-B1A2-75C6F63CFBA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EBC8BCE-8463-8642-9782-83FC85F86669}"/>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1033441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7194-8997-984C-B434-C39416B6F724}"/>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nl-NL"/>
          </a:p>
        </p:txBody>
      </p:sp>
      <p:sp>
        <p:nvSpPr>
          <p:cNvPr id="3" name="Text Placeholder 2">
            <a:extLst>
              <a:ext uri="{FF2B5EF4-FFF2-40B4-BE49-F238E27FC236}">
                <a16:creationId xmlns:a16="http://schemas.microsoft.com/office/drawing/2014/main" id="{E30C9621-70D3-2B4C-8C49-F0614DA2A7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219CB6-6667-6148-9123-EBDF29FCB85A}"/>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5" name="Footer Placeholder 4">
            <a:extLst>
              <a:ext uri="{FF2B5EF4-FFF2-40B4-BE49-F238E27FC236}">
                <a16:creationId xmlns:a16="http://schemas.microsoft.com/office/drawing/2014/main" id="{0CEA6971-EA2C-BB41-B337-E7F0FFAD8F6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CA7DBE8-F0C3-FC47-B0D1-4B49BE530BDF}"/>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323018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359E-AAE0-3F41-AC6B-1E5D0B5A27DB}"/>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2CF1C7D6-4F97-4448-973C-335D610673F7}"/>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95257C98-97FF-714D-9D03-7BF3ADB965BA}"/>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Date Placeholder 4">
            <a:extLst>
              <a:ext uri="{FF2B5EF4-FFF2-40B4-BE49-F238E27FC236}">
                <a16:creationId xmlns:a16="http://schemas.microsoft.com/office/drawing/2014/main" id="{AEC7EF27-3A3C-584C-9F6A-DB773AB355AD}"/>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6" name="Footer Placeholder 5">
            <a:extLst>
              <a:ext uri="{FF2B5EF4-FFF2-40B4-BE49-F238E27FC236}">
                <a16:creationId xmlns:a16="http://schemas.microsoft.com/office/drawing/2014/main" id="{DD514C4E-CD64-BC44-8B4E-8AE4F25AC81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E57992C-E910-C446-8C38-1F557150462F}"/>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190088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1AD7-7651-3F47-8C23-5D9BDC5C9A3D}"/>
              </a:ext>
            </a:extLst>
          </p:cNvPr>
          <p:cNvSpPr>
            <a:spLocks noGrp="1"/>
          </p:cNvSpPr>
          <p:nvPr>
            <p:ph type="title"/>
          </p:nvPr>
        </p:nvSpPr>
        <p:spPr>
          <a:xfrm>
            <a:off x="629841" y="365126"/>
            <a:ext cx="7886700" cy="1325563"/>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FF19E6FA-5E64-864D-B083-8697EC564E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401B93C-221E-B845-A6A0-D5D5FA78D35F}"/>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F4C15BE2-16A4-B644-8FCB-6FA1EBC8BE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0E0AA06-A280-8547-86D6-1CEEFAF414D0}"/>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35F86F8B-BD21-9E49-BEE1-F831F1FC2C19}"/>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8" name="Footer Placeholder 7">
            <a:extLst>
              <a:ext uri="{FF2B5EF4-FFF2-40B4-BE49-F238E27FC236}">
                <a16:creationId xmlns:a16="http://schemas.microsoft.com/office/drawing/2014/main" id="{0F0BBA0F-767A-4B43-99A5-2FCA8E05EAC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EC27FA29-DEE0-1F43-AA26-2297D9F4A446}"/>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281920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A8FB-1EC9-5F4D-942A-76629F9AEC6C}"/>
              </a:ext>
            </a:extLst>
          </p:cNvPr>
          <p:cNvSpPr>
            <a:spLocks noGrp="1"/>
          </p:cNvSpPr>
          <p:nvPr>
            <p:ph type="title"/>
          </p:nvPr>
        </p:nvSpPr>
        <p:spPr/>
        <p:txBody>
          <a:bodyPr/>
          <a:lstStyle/>
          <a:p>
            <a:r>
              <a:rPr lang="en-GB"/>
              <a:t>Click to edit Master title style</a:t>
            </a:r>
            <a:endParaRPr lang="nl-NL"/>
          </a:p>
        </p:txBody>
      </p:sp>
      <p:sp>
        <p:nvSpPr>
          <p:cNvPr id="3" name="Date Placeholder 2">
            <a:extLst>
              <a:ext uri="{FF2B5EF4-FFF2-40B4-BE49-F238E27FC236}">
                <a16:creationId xmlns:a16="http://schemas.microsoft.com/office/drawing/2014/main" id="{5B0C64D1-B076-914B-B192-8FDD3CA50C09}"/>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4" name="Footer Placeholder 3">
            <a:extLst>
              <a:ext uri="{FF2B5EF4-FFF2-40B4-BE49-F238E27FC236}">
                <a16:creationId xmlns:a16="http://schemas.microsoft.com/office/drawing/2014/main" id="{43D2A496-544E-3948-B201-294F4CE8B260}"/>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E3D95A73-F51C-0D40-A5A9-C28B2DCC5191}"/>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4045509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C77E5-F0B6-544F-8EB2-F50A1C170BB4}"/>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3" name="Footer Placeholder 2">
            <a:extLst>
              <a:ext uri="{FF2B5EF4-FFF2-40B4-BE49-F238E27FC236}">
                <a16:creationId xmlns:a16="http://schemas.microsoft.com/office/drawing/2014/main" id="{B2A4E7B4-A871-464C-BDC9-58E9FC741788}"/>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4798786B-8449-5C4F-A982-4CCA4D5085AA}"/>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31190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FC8D-0A1F-1D43-A813-18C447A1A50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12089483-DB6B-7145-AAE3-0F5F49AA75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639261AA-11DD-5D42-A742-7F4089D0AD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630D3DF-74BE-3E4E-9FD7-50F99C7E53BD}"/>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6" name="Footer Placeholder 5">
            <a:extLst>
              <a:ext uri="{FF2B5EF4-FFF2-40B4-BE49-F238E27FC236}">
                <a16:creationId xmlns:a16="http://schemas.microsoft.com/office/drawing/2014/main" id="{E11F4E0C-F0D4-644A-AECD-A3704173AA23}"/>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30AD699-A4D6-9E4E-9C9D-8F7A63D123BF}"/>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1517523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CABA-4CA3-9C4F-98DB-5E909D50CF8B}"/>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nl-NL"/>
          </a:p>
        </p:txBody>
      </p:sp>
      <p:sp>
        <p:nvSpPr>
          <p:cNvPr id="3" name="Picture Placeholder 2">
            <a:extLst>
              <a:ext uri="{FF2B5EF4-FFF2-40B4-BE49-F238E27FC236}">
                <a16:creationId xmlns:a16="http://schemas.microsoft.com/office/drawing/2014/main" id="{8CE0DB00-501D-ED49-A659-8B6C6B6CF4F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nl-NL"/>
          </a:p>
        </p:txBody>
      </p:sp>
      <p:sp>
        <p:nvSpPr>
          <p:cNvPr id="4" name="Text Placeholder 3">
            <a:extLst>
              <a:ext uri="{FF2B5EF4-FFF2-40B4-BE49-F238E27FC236}">
                <a16:creationId xmlns:a16="http://schemas.microsoft.com/office/drawing/2014/main" id="{11AD5A50-DA88-9447-9E19-0F2AE1D41F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E19602B-6EEF-1C40-8075-6B7CC95600EE}"/>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6" name="Footer Placeholder 5">
            <a:extLst>
              <a:ext uri="{FF2B5EF4-FFF2-40B4-BE49-F238E27FC236}">
                <a16:creationId xmlns:a16="http://schemas.microsoft.com/office/drawing/2014/main" id="{3B063A0D-787A-FD4A-9B22-A62014BDEBCB}"/>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4578584-5F5B-C34D-ACF4-7593DA0E75D9}"/>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151742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a:t>Klik om de modelstijlen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
        <p:nvSpPr>
          <p:cNvPr id="9" name="Rechthoek 8"/>
          <p:cNvSpPr/>
          <p:nvPr/>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5441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1C37-CCB7-2F45-B885-21EEB58ED64A}"/>
              </a:ext>
            </a:extLst>
          </p:cNvPr>
          <p:cNvSpPr>
            <a:spLocks noGrp="1"/>
          </p:cNvSpPr>
          <p:nvPr>
            <p:ph type="title"/>
          </p:nvPr>
        </p:nvSpPr>
        <p:spPr/>
        <p:txBody>
          <a:bodyPr/>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5177501F-82B1-0C40-AC7B-D95C0F8D81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3ECA8202-875C-714A-9FDD-E929A8FFB3B4}"/>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5" name="Footer Placeholder 4">
            <a:extLst>
              <a:ext uri="{FF2B5EF4-FFF2-40B4-BE49-F238E27FC236}">
                <a16:creationId xmlns:a16="http://schemas.microsoft.com/office/drawing/2014/main" id="{D08B37A6-EB35-364C-B476-272C0CAF0B8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661ACFA-11C1-C14F-8CA9-B995F194C92C}"/>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374473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DCB10A-E79D-AF43-A77D-E0DD17D372A4}"/>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C0FA387B-7531-E94D-AE27-4F29AC738396}"/>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F69CE0C4-0417-7748-A123-8FB8E81AC573}"/>
              </a:ext>
            </a:extLst>
          </p:cNvPr>
          <p:cNvSpPr>
            <a:spLocks noGrp="1"/>
          </p:cNvSpPr>
          <p:nvPr>
            <p:ph type="dt" sz="half" idx="10"/>
          </p:nvPr>
        </p:nvSpPr>
        <p:spPr/>
        <p:txBody>
          <a:bodyPr/>
          <a:lstStyle/>
          <a:p>
            <a:fld id="{CEE77E40-3412-2043-8751-ECAB75A7B3F6}" type="datetimeFigureOut">
              <a:rPr lang="nl-NL" smtClean="0"/>
              <a:t>13-12-2023</a:t>
            </a:fld>
            <a:endParaRPr lang="nl-NL"/>
          </a:p>
        </p:txBody>
      </p:sp>
      <p:sp>
        <p:nvSpPr>
          <p:cNvPr id="5" name="Footer Placeholder 4">
            <a:extLst>
              <a:ext uri="{FF2B5EF4-FFF2-40B4-BE49-F238E27FC236}">
                <a16:creationId xmlns:a16="http://schemas.microsoft.com/office/drawing/2014/main" id="{E08C1873-B0B1-9F48-9B14-E8FE188EF0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F986848-5D41-7B48-A56A-F7C89F2E43C6}"/>
              </a:ext>
            </a:extLst>
          </p:cNvPr>
          <p:cNvSpPr>
            <a:spLocks noGrp="1"/>
          </p:cNvSpPr>
          <p:nvPr>
            <p:ph type="sldNum" sz="quarter" idx="12"/>
          </p:nvPr>
        </p:nvSpPr>
        <p:spPr/>
        <p:txBody>
          <a:bodyPr/>
          <a:lstStyle/>
          <a:p>
            <a:fld id="{9FA4CA3A-EBEE-0048-BDAC-00A563B903DA}" type="slidenum">
              <a:rPr lang="nl-NL" smtClean="0"/>
              <a:t>‹nr.›</a:t>
            </a:fld>
            <a:endParaRPr lang="nl-NL"/>
          </a:p>
        </p:txBody>
      </p:sp>
    </p:spTree>
    <p:extLst>
      <p:ext uri="{BB962C8B-B14F-4D97-AF65-F5344CB8AC3E}">
        <p14:creationId xmlns:p14="http://schemas.microsoft.com/office/powerpoint/2010/main" val="2152764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bwMode="ltGray">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a:t>Klikken om de tekststijl van het model te bewerken</a:t>
            </a:r>
          </a:p>
        </p:txBody>
      </p:sp>
      <p:pic>
        <p:nvPicPr>
          <p:cNvPr id="5" name="Afbeelding 4">
            <a:extLst>
              <a:ext uri="{FF2B5EF4-FFF2-40B4-BE49-F238E27FC236}">
                <a16:creationId xmlns:a16="http://schemas.microsoft.com/office/drawing/2014/main" id="{23D58755-1ABE-45F3-9E06-10A5039C28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0800" y="6008400"/>
            <a:ext cx="2430000" cy="553359"/>
          </a:xfrm>
          <a:prstGeom prst="rect">
            <a:avLst/>
          </a:prstGeom>
        </p:spPr>
      </p:pic>
    </p:spTree>
    <p:extLst>
      <p:ext uri="{BB962C8B-B14F-4D97-AF65-F5344CB8AC3E}">
        <p14:creationId xmlns:p14="http://schemas.microsoft.com/office/powerpoint/2010/main" val="415069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63438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951790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7"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8"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9"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413341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1814400"/>
            <a:ext cx="3974900"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814400"/>
            <a:ext cx="4039200" cy="41249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0"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46361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stijl te bewerken</a:t>
            </a:r>
            <a:endParaRPr lang="nl-NL" dirty="0"/>
          </a:p>
        </p:txBody>
      </p:sp>
      <p:sp>
        <p:nvSpPr>
          <p:cNvPr id="11" name="Tijdelijke aanduiding voor tekst 10"/>
          <p:cNvSpPr>
            <a:spLocks noGrp="1"/>
          </p:cNvSpPr>
          <p:nvPr>
            <p:ph type="body" sz="quarter" idx="14"/>
          </p:nvPr>
        </p:nvSpPr>
        <p:spPr>
          <a:xfrm>
            <a:off x="522288" y="1814400"/>
            <a:ext cx="4039200" cy="4125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814400"/>
            <a:ext cx="3974900" cy="41256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690571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stijl te bewerken</a:t>
            </a:r>
            <a:endParaRPr lang="nl-NL" dirty="0"/>
          </a:p>
        </p:txBody>
      </p:sp>
      <p:sp>
        <p:nvSpPr>
          <p:cNvPr id="4" name="Tijdelijke aanduiding voor afbeelding 3"/>
          <p:cNvSpPr>
            <a:spLocks noGrp="1"/>
          </p:cNvSpPr>
          <p:nvPr>
            <p:ph type="pic" sz="quarter" idx="15"/>
          </p:nvPr>
        </p:nvSpPr>
        <p:spPr bwMode="gray">
          <a:xfrm>
            <a:off x="521500" y="1814400"/>
            <a:ext cx="8101000" cy="4125600"/>
          </a:xfrm>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065463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bwMode="gray">
          <a:xfrm>
            <a:off x="521500" y="592931"/>
            <a:ext cx="8101000"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3904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1CFF1EF5-F5EB-4D5C-8FD7-D40AC85CD219}" type="datetime1">
              <a:rPr lang="en-US" smtClean="0"/>
              <a:t>12/13/2023</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7"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2781968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bwMode="gray">
          <a:xfrm>
            <a:off x="0" y="0"/>
            <a:ext cx="9144000" cy="6857999"/>
          </a:xfrm>
          <a:solidFill>
            <a:schemeClr val="bg1"/>
          </a:solidFill>
        </p:spPr>
        <p:txBody>
          <a:bodyPr/>
          <a:lstStyle>
            <a:lvl1pPr marL="0" indent="0">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435526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bwMode="white">
          <a:xfrm>
            <a:off x="0" y="6183340"/>
            <a:ext cx="9144000" cy="6859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3957768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ternatieve Titeldia">
    <p:spTree>
      <p:nvGrpSpPr>
        <p:cNvPr id="1" name=""/>
        <p:cNvGrpSpPr/>
        <p:nvPr/>
      </p:nvGrpSpPr>
      <p:grpSpPr>
        <a:xfrm>
          <a:off x="0" y="0"/>
          <a:ext cx="0" cy="0"/>
          <a:chOff x="0" y="0"/>
          <a:chExt cx="0" cy="0"/>
        </a:xfrm>
      </p:grpSpPr>
      <p:sp>
        <p:nvSpPr>
          <p:cNvPr id="7" name="Rechthoek 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a:t>Klikken om de tekststijl van het model te bewerken</a:t>
            </a:r>
          </a:p>
        </p:txBody>
      </p:sp>
      <p:sp>
        <p:nvSpPr>
          <p:cNvPr id="9" name="Rechthoek 8"/>
          <p:cNvSpPr/>
          <p:nvPr userDrawn="1"/>
        </p:nvSpPr>
        <p:spPr bwMode="gray">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38A1E7C1-0CB0-48B6-A046-50C9CBDC7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0800" y="6008400"/>
            <a:ext cx="2430000" cy="553359"/>
          </a:xfrm>
          <a:prstGeom prst="rect">
            <a:avLst/>
          </a:prstGeom>
        </p:spPr>
      </p:pic>
    </p:spTree>
    <p:extLst>
      <p:ext uri="{BB962C8B-B14F-4D97-AF65-F5344CB8AC3E}">
        <p14:creationId xmlns:p14="http://schemas.microsoft.com/office/powerpoint/2010/main" val="154341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1165BB25-F40C-457B-9070-0DCAF04A150D}" type="datetime1">
              <a:rPr lang="en-US" smtClean="0"/>
              <a:t>12/13/2023</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B6F15528-21DE-4FAA-801E-634DDDAF4B2B}" type="slidenum">
              <a:rPr lang="en-US" smtClean="0"/>
              <a:pPr/>
              <a:t>‹nr.›</a:t>
            </a:fld>
            <a:endParaRPr lang="en-US"/>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fld id="{4D8D823A-CA4A-4A18-8404-0837FB1EAE46}" type="datetime1">
              <a:rPr lang="en-US" smtClean="0"/>
              <a:t>12/13/2023</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9" name="Tijdelijke aanduiding voor grafiek 8"/>
          <p:cNvSpPr>
            <a:spLocks noGrp="1"/>
          </p:cNvSpPr>
          <p:nvPr>
            <p:ph type="chart" sz="quarter" idx="13"/>
          </p:nvPr>
        </p:nvSpPr>
        <p:spPr>
          <a:xfrm>
            <a:off x="4647600" y="1652400"/>
            <a:ext cx="3974900"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fld id="{E4037EC4-7354-4627-89C0-EC6F256FDE66}" type="datetime1">
              <a:rPr lang="en-US" smtClean="0"/>
              <a:t>12/13/2023</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a:lstStyle>
            <a:lvl1pPr marL="0" indent="0">
              <a:buNone/>
              <a:defRPr/>
            </a:lvl1pPr>
          </a:lstStyle>
          <a:p>
            <a:r>
              <a:rPr lang="nl-NL"/>
              <a:t>Klik op het pictogram als u een afbeelding wilt toevoegen</a:t>
            </a:r>
            <a:endParaRPr lang="nl-NL" dirty="0"/>
          </a:p>
        </p:txBody>
      </p:sp>
      <p:sp>
        <p:nvSpPr>
          <p:cNvPr id="10"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fld id="{69F3E226-2109-49E3-A774-400D03C3F217}" type="datetime1">
              <a:rPr lang="en-US" smtClean="0"/>
              <a:t>12/13/2023</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4" name="Tijdelijke aanduiding voor afbeelding 3"/>
          <p:cNvSpPr>
            <a:spLocks noGrp="1"/>
          </p:cNvSpPr>
          <p:nvPr>
            <p:ph type="pic" sz="quarter" idx="15"/>
          </p:nvPr>
        </p:nvSpPr>
        <p:spPr>
          <a:xfrm>
            <a:off x="521500" y="1652400"/>
            <a:ext cx="8101000" cy="41256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AA6D1BD6-5044-4291-BAD9-B09A185FFF56}" type="datetime1">
              <a:rPr lang="en-US" smtClean="0"/>
              <a:t>12/13/2023</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4" name="Tijdelijke aanduiding voor afbeelding 3"/>
          <p:cNvSpPr>
            <a:spLocks noGrp="1"/>
          </p:cNvSpPr>
          <p:nvPr>
            <p:ph type="pic" sz="quarter" idx="15"/>
          </p:nvPr>
        </p:nvSpPr>
        <p:spPr>
          <a:xfrm>
            <a:off x="521500" y="592931"/>
            <a:ext cx="8101000"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0"/>
            <a:ext cx="9144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 name="Groep 24"/>
          <p:cNvGrpSpPr/>
          <p:nvPr/>
        </p:nvGrpSpPr>
        <p:grpSpPr>
          <a:xfrm>
            <a:off x="5867400" y="6264275"/>
            <a:ext cx="2427288"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04344"/>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814635"/>
            <a:ext cx="81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F634A5A2-AA2C-49A7-ADA6-CC9270D05D5B}" type="datetime1">
              <a:rPr lang="en-US" smtClean="0"/>
              <a:t>12/13/2023</a:t>
            </a:fld>
            <a:endParaRPr lang="en-US"/>
          </a:p>
        </p:txBody>
      </p:sp>
      <p:sp>
        <p:nvSpPr>
          <p:cNvPr id="5" name="Tijdelijke aanduiding voor voettekst 4"/>
          <p:cNvSpPr>
            <a:spLocks noGrp="1"/>
          </p:cNvSpPr>
          <p:nvPr>
            <p:ph type="ftr" sz="quarter" idx="3"/>
          </p:nvPr>
        </p:nvSpPr>
        <p:spPr>
          <a:xfrm>
            <a:off x="2790000" y="641440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endParaRPr lang="en-US"/>
          </a:p>
        </p:txBody>
      </p:sp>
      <p:sp>
        <p:nvSpPr>
          <p:cNvPr id="6"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B6F15528-21DE-4FAA-801E-634DDDAF4B2B}" type="slidenum">
              <a:rPr lang="en-US" smtClean="0"/>
              <a:pPr/>
              <a:t>‹nr.›</a:t>
            </a:fld>
            <a:endParaRPr lang="en-US"/>
          </a:p>
        </p:txBody>
      </p:sp>
      <p:sp>
        <p:nvSpPr>
          <p:cNvPr id="7" name="Rechthoek 6"/>
          <p:cNvSpPr/>
          <p:nvPr/>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6264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00000" y="6415200"/>
            <a:ext cx="1104790" cy="1368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C6BBD-3DB2-9D43-B5D9-54D964B433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F6DE1F4C-04D9-A14D-8A2B-2F3D10BC24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BD5A7109-A7B7-A240-B3D3-0E8B7139E0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E77E40-3412-2043-8751-ECAB75A7B3F6}" type="datetimeFigureOut">
              <a:rPr lang="nl-NL" smtClean="0"/>
              <a:t>13-12-2023</a:t>
            </a:fld>
            <a:endParaRPr lang="nl-NL"/>
          </a:p>
        </p:txBody>
      </p:sp>
      <p:sp>
        <p:nvSpPr>
          <p:cNvPr id="5" name="Footer Placeholder 4">
            <a:extLst>
              <a:ext uri="{FF2B5EF4-FFF2-40B4-BE49-F238E27FC236}">
                <a16:creationId xmlns:a16="http://schemas.microsoft.com/office/drawing/2014/main" id="{353FA65E-BABA-A14F-8283-45C02EE36F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A265CCC5-DFED-D640-BBB6-499DB3CFD5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A4CA3A-EBEE-0048-BDAC-00A563B903DA}" type="slidenum">
              <a:rPr lang="nl-NL" smtClean="0"/>
              <a:t>‹nr.›</a:t>
            </a:fld>
            <a:endParaRPr lang="nl-NL"/>
          </a:p>
        </p:txBody>
      </p:sp>
    </p:spTree>
    <p:extLst>
      <p:ext uri="{BB962C8B-B14F-4D97-AF65-F5344CB8AC3E}">
        <p14:creationId xmlns:p14="http://schemas.microsoft.com/office/powerpoint/2010/main" val="62485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04344"/>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814635"/>
            <a:ext cx="81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
        <p:nvSpPr>
          <p:cNvPr id="7" name="Rechthoek 6"/>
          <p:cNvSpPr/>
          <p:nvPr userDrawn="1"/>
        </p:nvSpPr>
        <p:spPr bwMode="gray">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522000" y="6264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BD0777F7-783D-43EB-B9E0-D5445E7DFD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4000" y="6451200"/>
            <a:ext cx="1155600" cy="263153"/>
          </a:xfrm>
          <a:prstGeom prst="rect">
            <a:avLst/>
          </a:prstGeom>
        </p:spPr>
      </p:pic>
    </p:spTree>
    <p:extLst>
      <p:ext uri="{BB962C8B-B14F-4D97-AF65-F5344CB8AC3E}">
        <p14:creationId xmlns:p14="http://schemas.microsoft.com/office/powerpoint/2010/main" val="10114575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8.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9.png"/><Relationship Id="rId7" Type="http://schemas.openxmlformats.org/officeDocument/2006/relationships/image" Target="../media/image28.pn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hyperlink" Target=":%20https:/academischewerkplaatsamphi.nl/publicaties/publicaties-infectieziektebestrijding/telearena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mailto:Loes.Papeleu-vanLeeuwen@radboudumc.nl"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sv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827584" y="1916832"/>
            <a:ext cx="7452000" cy="533400"/>
          </a:xfrm>
        </p:spPr>
        <p:txBody>
          <a:bodyPr/>
          <a:lstStyle/>
          <a:p>
            <a:r>
              <a:rPr lang="nl-NL" sz="2800" b="1" dirty="0" err="1"/>
              <a:t>Tele</a:t>
            </a:r>
            <a:r>
              <a:rPr lang="nl-NL" sz="2800" b="1" dirty="0"/>
              <a:t>-ARENA 2023 </a:t>
            </a:r>
          </a:p>
        </p:txBody>
      </p:sp>
      <p:sp>
        <p:nvSpPr>
          <p:cNvPr id="4" name="Tijdelijke aanduiding voor tekst 3"/>
          <p:cNvSpPr>
            <a:spLocks noGrp="1"/>
          </p:cNvSpPr>
          <p:nvPr>
            <p:ph type="body" sz="quarter" idx="10"/>
          </p:nvPr>
        </p:nvSpPr>
        <p:spPr>
          <a:xfrm>
            <a:off x="846000" y="3512897"/>
            <a:ext cx="7764600" cy="1284255"/>
          </a:xfrm>
        </p:spPr>
        <p:txBody>
          <a:bodyPr/>
          <a:lstStyle/>
          <a:p>
            <a:r>
              <a:rPr lang="nl-NL" sz="1800" dirty="0"/>
              <a:t>7 december 2023 </a:t>
            </a:r>
          </a:p>
          <a:p>
            <a:r>
              <a:rPr lang="nl-NL" sz="1800" dirty="0"/>
              <a:t>Daphne Bussink-Voorend, promovenda en arts M+G infectieziektebestrijding i.o.</a:t>
            </a:r>
          </a:p>
          <a:p>
            <a:r>
              <a:rPr lang="nl-NL" sz="1800" dirty="0">
                <a:effectLst/>
                <a:latin typeface="Calibri" panose="020F0502020204030204" pitchFamily="34" charset="0"/>
                <a:ea typeface="Calibri" panose="020F0502020204030204" pitchFamily="34" charset="0"/>
              </a:rPr>
              <a:t>Arne Meeldijk, lead data </a:t>
            </a:r>
            <a:r>
              <a:rPr lang="nl-NL" sz="1800" dirty="0" err="1">
                <a:effectLst/>
                <a:latin typeface="Calibri" panose="020F0502020204030204" pitchFamily="34" charset="0"/>
                <a:ea typeface="Calibri" panose="020F0502020204030204" pitchFamily="34" charset="0"/>
              </a:rPr>
              <a:t>scientist</a:t>
            </a:r>
            <a:r>
              <a:rPr lang="nl-NL" sz="1800" dirty="0">
                <a:effectLst/>
                <a:latin typeface="Calibri" panose="020F0502020204030204" pitchFamily="34" charset="0"/>
                <a:ea typeface="Calibri" panose="020F0502020204030204" pitchFamily="34" charset="0"/>
              </a:rPr>
              <a:t>, GGD Brabant-Zuidoost </a:t>
            </a:r>
            <a:endParaRPr lang="nl-NL" sz="1800" dirty="0"/>
          </a:p>
        </p:txBody>
      </p:sp>
      <p:sp>
        <p:nvSpPr>
          <p:cNvPr id="5" name="Titel 1"/>
          <p:cNvSpPr txBox="1">
            <a:spLocks/>
          </p:cNvSpPr>
          <p:nvPr/>
        </p:nvSpPr>
        <p:spPr>
          <a:xfrm>
            <a:off x="5029200" y="762000"/>
            <a:ext cx="3581400" cy="685800"/>
          </a:xfrm>
          <a:prstGeom prst="rect">
            <a:avLst/>
          </a:prstGeom>
        </p:spPr>
        <p:txBody>
          <a:bodyPr vert="horz" lIns="0" tIns="0" rIns="0" bIns="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chemeClr val="bg1"/>
                </a:solidFill>
                <a:effectLst/>
                <a:uLnTx/>
                <a:uFillTx/>
                <a:latin typeface="Calibri" pitchFamily="34" charset="0"/>
                <a:ea typeface="+mj-ea"/>
                <a:cs typeface="Arial" pitchFamily="34" charset="0"/>
              </a:rPr>
              <a:t>(</a:t>
            </a:r>
            <a:r>
              <a:rPr kumimoji="0" lang="nl-NL" sz="2000" b="1" i="0" u="none" strike="noStrike" kern="1200" cap="none" spc="0" normalizeH="0" baseline="0" noProof="0" dirty="0" err="1">
                <a:ln>
                  <a:noFill/>
                </a:ln>
                <a:solidFill>
                  <a:schemeClr val="bg1"/>
                </a:solidFill>
                <a:effectLst/>
                <a:uLnTx/>
                <a:uFillTx/>
                <a:latin typeface="Calibri" pitchFamily="34" charset="0"/>
                <a:ea typeface="+mj-ea"/>
                <a:cs typeface="Arial" pitchFamily="34" charset="0"/>
              </a:rPr>
              <a:t>Tele</a:t>
            </a:r>
            <a:r>
              <a:rPr kumimoji="0" lang="nl-NL" sz="2000" b="1" i="0" u="none" strike="noStrike" kern="1200" cap="none" spc="0" normalizeH="0" baseline="0" noProof="0" dirty="0">
                <a:ln>
                  <a:noFill/>
                </a:ln>
                <a:solidFill>
                  <a:schemeClr val="bg1"/>
                </a:solidFill>
                <a:effectLst/>
                <a:uLnTx/>
                <a:uFillTx/>
                <a:latin typeface="Calibri" pitchFamily="34" charset="0"/>
                <a:ea typeface="+mj-ea"/>
                <a:cs typeface="Arial" pitchFamily="34" charset="0"/>
              </a:rPr>
              <a:t>-)ARENA </a:t>
            </a:r>
            <a:endParaRPr kumimoji="0" lang="nl-NL" sz="2800" b="1" i="0" u="none" strike="noStrike" kern="1200" cap="none" spc="0" normalizeH="0" baseline="0" noProof="0" dirty="0">
              <a:ln>
                <a:noFill/>
              </a:ln>
              <a:solidFill>
                <a:schemeClr val="bg1"/>
              </a:solidFill>
              <a:effectLst/>
              <a:uLnTx/>
              <a:uFillTx/>
              <a:latin typeface="Calibri" pitchFamily="34" charset="0"/>
              <a:ea typeface="+mj-ea"/>
              <a:cs typeface="Arial" pitchFamily="34" charset="0"/>
            </a:endParaRPr>
          </a:p>
        </p:txBody>
      </p:sp>
      <p:grpSp>
        <p:nvGrpSpPr>
          <p:cNvPr id="2" name="Groep 12"/>
          <p:cNvGrpSpPr/>
          <p:nvPr/>
        </p:nvGrpSpPr>
        <p:grpSpPr>
          <a:xfrm>
            <a:off x="7401399" y="1435947"/>
            <a:ext cx="1076310" cy="533400"/>
            <a:chOff x="5121859" y="4876800"/>
            <a:chExt cx="3564941" cy="1714500"/>
          </a:xfrm>
        </p:grpSpPr>
        <p:pic>
          <p:nvPicPr>
            <p:cNvPr id="8" name="Picture 4" descr="C:\Documents and Settings\z840128\Local Settings\Temporary Internet Files\Content.IE5\3VZ1X55L\MC900157775[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874459" y="4876800"/>
              <a:ext cx="1812341" cy="1714500"/>
            </a:xfrm>
            <a:prstGeom prst="rect">
              <a:avLst/>
            </a:prstGeom>
            <a:noFill/>
          </p:spPr>
        </p:pic>
        <p:pic>
          <p:nvPicPr>
            <p:cNvPr id="9" name="Picture 6" descr="C:\Documents and Settings\z840128\Local Settings\Temporary Internet Files\Content.IE5\OS0XOXER\MC900335784[1].wmf"/>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5121859" y="4953000"/>
              <a:ext cx="1592729" cy="1600200"/>
            </a:xfrm>
            <a:prstGeom prst="rect">
              <a:avLst/>
            </a:prstGeom>
            <a:noFill/>
          </p:spPr>
        </p:pic>
      </p:grpSp>
      <p:pic>
        <p:nvPicPr>
          <p:cNvPr id="10" name="Afbeelding 9"/>
          <p:cNvPicPr/>
          <p:nvPr/>
        </p:nvPicPr>
        <p:blipFill>
          <a:blip r:embed="rId5" cstate="print">
            <a:extLst>
              <a:ext uri="{28A0092B-C50C-407E-A947-70E740481C1C}">
                <a14:useLocalDpi xmlns:a14="http://schemas.microsoft.com/office/drawing/2010/main" val="0"/>
              </a:ext>
            </a:extLst>
          </a:blip>
          <a:srcRect/>
          <a:stretch/>
        </p:blipFill>
        <p:spPr bwMode="auto">
          <a:xfrm>
            <a:off x="1143000" y="5715000"/>
            <a:ext cx="2861669" cy="94830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AF7E8-B1FC-36C0-55CC-2C6E2E6D5A00}"/>
              </a:ext>
            </a:extLst>
          </p:cNvPr>
          <p:cNvSpPr>
            <a:spLocks noGrp="1"/>
          </p:cNvSpPr>
          <p:nvPr>
            <p:ph type="title"/>
          </p:nvPr>
        </p:nvSpPr>
        <p:spPr/>
        <p:txBody>
          <a:bodyPr/>
          <a:lstStyle/>
          <a:p>
            <a:r>
              <a:rPr lang="nl-NL" dirty="0"/>
              <a:t>Voorbeelden uit de vragenlijst</a:t>
            </a:r>
          </a:p>
        </p:txBody>
      </p:sp>
      <p:sp>
        <p:nvSpPr>
          <p:cNvPr id="3" name="Tijdelijke aanduiding voor grafiek 2">
            <a:extLst>
              <a:ext uri="{FF2B5EF4-FFF2-40B4-BE49-F238E27FC236}">
                <a16:creationId xmlns:a16="http://schemas.microsoft.com/office/drawing/2014/main" id="{954F3FE7-5851-0CFC-89C0-43317CC112E9}"/>
              </a:ext>
            </a:extLst>
          </p:cNvPr>
          <p:cNvSpPr>
            <a:spLocks noGrp="1"/>
          </p:cNvSpPr>
          <p:nvPr>
            <p:ph type="chart" sz="quarter" idx="13"/>
          </p:nvPr>
        </p:nvSpPr>
        <p:spPr>
          <a:xfrm>
            <a:off x="4410832" y="2383650"/>
            <a:ext cx="4610703" cy="2826000"/>
          </a:xfrm>
        </p:spPr>
        <p:txBody>
          <a:bodyPr/>
          <a:lstStyle/>
          <a:p>
            <a:r>
              <a:rPr lang="nl-NL" sz="1500" dirty="0"/>
              <a:t>B. Bent u van plan uw kind te laten vaccineren volgens het advies van het consultatiebureau?</a:t>
            </a:r>
          </a:p>
          <a:p>
            <a:endParaRPr lang="nl-NL" sz="1500" dirty="0"/>
          </a:p>
          <a:p>
            <a:r>
              <a:rPr lang="nl-NL" sz="1500" dirty="0"/>
              <a:t>a. Ja</a:t>
            </a:r>
          </a:p>
          <a:p>
            <a:r>
              <a:rPr lang="nl-NL" sz="1500" dirty="0"/>
              <a:t>b. Ja, maar op mijn verzoek wel volgens een ander schema</a:t>
            </a:r>
          </a:p>
          <a:p>
            <a:r>
              <a:rPr lang="nl-NL" sz="1500" dirty="0"/>
              <a:t>c. Waarschijnlijk </a:t>
            </a:r>
          </a:p>
          <a:p>
            <a:r>
              <a:rPr lang="nl-NL" sz="1500" dirty="0"/>
              <a:t>d. Misschien</a:t>
            </a:r>
          </a:p>
          <a:p>
            <a:r>
              <a:rPr lang="nl-NL" sz="1500" dirty="0"/>
              <a:t>e. Gedeeltelijk</a:t>
            </a:r>
          </a:p>
          <a:p>
            <a:r>
              <a:rPr lang="nl-NL" sz="1500" dirty="0"/>
              <a:t>f. Nee </a:t>
            </a:r>
          </a:p>
          <a:p>
            <a:endParaRPr lang="nl-NL" dirty="0"/>
          </a:p>
        </p:txBody>
      </p:sp>
      <p:sp>
        <p:nvSpPr>
          <p:cNvPr id="4" name="Tijdelijke aanduiding voor tekst 3">
            <a:extLst>
              <a:ext uri="{FF2B5EF4-FFF2-40B4-BE49-F238E27FC236}">
                <a16:creationId xmlns:a16="http://schemas.microsoft.com/office/drawing/2014/main" id="{77AE843B-A4C6-E321-9F3F-FB17F4BAC5FC}"/>
              </a:ext>
            </a:extLst>
          </p:cNvPr>
          <p:cNvSpPr>
            <a:spLocks noGrp="1"/>
          </p:cNvSpPr>
          <p:nvPr>
            <p:ph type="body" sz="quarter" idx="14"/>
          </p:nvPr>
        </p:nvSpPr>
        <p:spPr>
          <a:xfrm>
            <a:off x="522289" y="2384432"/>
            <a:ext cx="3739469" cy="2826000"/>
          </a:xfrm>
        </p:spPr>
        <p:txBody>
          <a:bodyPr/>
          <a:lstStyle/>
          <a:p>
            <a:pPr marL="0" indent="0">
              <a:buNone/>
            </a:pPr>
            <a:r>
              <a:rPr lang="nl-NL" sz="1500" dirty="0"/>
              <a:t>A. Wat is belangrijk in uw manier van leven? </a:t>
            </a:r>
          </a:p>
          <a:p>
            <a:pPr marL="0" indent="0">
              <a:buNone/>
            </a:pPr>
            <a:endParaRPr lang="nl-NL" sz="1500" dirty="0"/>
          </a:p>
          <a:p>
            <a:pPr marL="0" indent="0">
              <a:buNone/>
            </a:pPr>
            <a:endParaRPr lang="nl-NL" sz="1500" dirty="0"/>
          </a:p>
          <a:p>
            <a:pPr marL="0" indent="0">
              <a:buNone/>
            </a:pPr>
            <a:r>
              <a:rPr lang="nl-NL" sz="1500" dirty="0"/>
              <a:t>a. Geloof</a:t>
            </a:r>
          </a:p>
          <a:p>
            <a:pPr marL="0" indent="0">
              <a:buNone/>
            </a:pPr>
            <a:r>
              <a:rPr lang="nl-NL" sz="1500" dirty="0"/>
              <a:t>b. Antroposofie</a:t>
            </a:r>
          </a:p>
          <a:p>
            <a:pPr marL="0" indent="0">
              <a:buNone/>
            </a:pPr>
            <a:r>
              <a:rPr lang="nl-NL" sz="1500" dirty="0"/>
              <a:t>b. Andere natuurgeneeswijzen, zoals bijvoorbeeld homeopathie of fytotherapie</a:t>
            </a:r>
          </a:p>
          <a:p>
            <a:pPr marL="0" indent="0">
              <a:buNone/>
            </a:pPr>
            <a:r>
              <a:rPr lang="nl-NL" sz="1500" dirty="0"/>
              <a:t>c. Geen</a:t>
            </a:r>
          </a:p>
          <a:p>
            <a:pPr marL="0" indent="0">
              <a:buNone/>
            </a:pPr>
            <a:r>
              <a:rPr lang="nl-NL" sz="1500" dirty="0"/>
              <a:t>e. Anders (invullen)</a:t>
            </a:r>
          </a:p>
          <a:p>
            <a:endParaRPr lang="nl-NL" dirty="0"/>
          </a:p>
        </p:txBody>
      </p:sp>
    </p:spTree>
    <p:extLst>
      <p:ext uri="{BB962C8B-B14F-4D97-AF65-F5344CB8AC3E}">
        <p14:creationId xmlns:p14="http://schemas.microsoft.com/office/powerpoint/2010/main" val="379066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Man met baby silhouet">
            <a:extLst>
              <a:ext uri="{FF2B5EF4-FFF2-40B4-BE49-F238E27FC236}">
                <a16:creationId xmlns:a16="http://schemas.microsoft.com/office/drawing/2014/main" id="{13289E76-3228-12AC-ADDF-D689D1E0C6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308" y="1417290"/>
            <a:ext cx="790168" cy="790168"/>
          </a:xfrm>
          <a:prstGeom prst="rect">
            <a:avLst/>
          </a:prstGeom>
        </p:spPr>
      </p:pic>
      <p:sp>
        <p:nvSpPr>
          <p:cNvPr id="2" name="Titel 1">
            <a:extLst>
              <a:ext uri="{FF2B5EF4-FFF2-40B4-BE49-F238E27FC236}">
                <a16:creationId xmlns:a16="http://schemas.microsoft.com/office/drawing/2014/main" id="{AA06ED27-3822-8C2D-3B2A-300F89242B00}"/>
              </a:ext>
            </a:extLst>
          </p:cNvPr>
          <p:cNvSpPr>
            <a:spLocks noGrp="1"/>
          </p:cNvSpPr>
          <p:nvPr>
            <p:ph type="title"/>
          </p:nvPr>
        </p:nvSpPr>
        <p:spPr>
          <a:xfrm>
            <a:off x="713793" y="2474616"/>
            <a:ext cx="2795369" cy="687403"/>
          </a:xfrm>
        </p:spPr>
        <p:txBody>
          <a:bodyPr/>
          <a:lstStyle/>
          <a:p>
            <a:pPr>
              <a:lnSpc>
                <a:spcPct val="100000"/>
              </a:lnSpc>
            </a:pPr>
            <a:r>
              <a:rPr lang="nl-NL" sz="1800" dirty="0">
                <a:solidFill>
                  <a:schemeClr val="accent1"/>
                </a:solidFill>
              </a:rPr>
              <a:t>Ouders van pasgeboren kinderen in/rondom de besluitvormingsfase </a:t>
            </a:r>
            <a:br>
              <a:rPr lang="nl-NL" sz="1800" dirty="0">
                <a:solidFill>
                  <a:schemeClr val="accent1"/>
                </a:solidFill>
              </a:rPr>
            </a:br>
            <a:endParaRPr lang="nl-NL" sz="1800" dirty="0">
              <a:solidFill>
                <a:schemeClr val="accent1"/>
              </a:solidFill>
            </a:endParaRPr>
          </a:p>
        </p:txBody>
      </p:sp>
      <p:sp>
        <p:nvSpPr>
          <p:cNvPr id="3" name="Tijdelijke aanduiding voor inhoud 2">
            <a:extLst>
              <a:ext uri="{FF2B5EF4-FFF2-40B4-BE49-F238E27FC236}">
                <a16:creationId xmlns:a16="http://schemas.microsoft.com/office/drawing/2014/main" id="{36B07E46-E93E-CAEF-A885-04EF9E2B1094}"/>
              </a:ext>
            </a:extLst>
          </p:cNvPr>
          <p:cNvSpPr>
            <a:spLocks noGrp="1"/>
          </p:cNvSpPr>
          <p:nvPr>
            <p:ph idx="1"/>
          </p:nvPr>
        </p:nvSpPr>
        <p:spPr>
          <a:xfrm>
            <a:off x="522000" y="3624659"/>
            <a:ext cx="8553198" cy="1910601"/>
          </a:xfrm>
        </p:spPr>
        <p:txBody>
          <a:bodyPr/>
          <a:lstStyle/>
          <a:p>
            <a:pPr marL="0" indent="0">
              <a:buNone/>
            </a:pPr>
            <a:endParaRPr lang="nl-NL" dirty="0"/>
          </a:p>
          <a:p>
            <a:pPr marL="0" indent="0">
              <a:buNone/>
            </a:pPr>
            <a:endParaRPr lang="nl-NL" dirty="0"/>
          </a:p>
          <a:p>
            <a:pPr marL="0" indent="0">
              <a:buNone/>
            </a:pPr>
            <a:endParaRPr lang="nl-NL" dirty="0"/>
          </a:p>
        </p:txBody>
      </p:sp>
      <p:sp>
        <p:nvSpPr>
          <p:cNvPr id="4" name="Pijl: rechts 3">
            <a:extLst>
              <a:ext uri="{FF2B5EF4-FFF2-40B4-BE49-F238E27FC236}">
                <a16:creationId xmlns:a16="http://schemas.microsoft.com/office/drawing/2014/main" id="{D86A26DB-68CD-198D-7772-8260109A2236}"/>
              </a:ext>
            </a:extLst>
          </p:cNvPr>
          <p:cNvSpPr/>
          <p:nvPr/>
        </p:nvSpPr>
        <p:spPr>
          <a:xfrm>
            <a:off x="3896543" y="2640716"/>
            <a:ext cx="1516169" cy="163469"/>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1350">
              <a:solidFill>
                <a:schemeClr val="tx1"/>
              </a:solidFill>
            </a:endParaRPr>
          </a:p>
        </p:txBody>
      </p:sp>
      <p:pic>
        <p:nvPicPr>
          <p:cNvPr id="5" name="Graphic 4" descr="Lijst silhouet">
            <a:extLst>
              <a:ext uri="{FF2B5EF4-FFF2-40B4-BE49-F238E27FC236}">
                <a16:creationId xmlns:a16="http://schemas.microsoft.com/office/drawing/2014/main" id="{2360143B-23A5-2726-24BE-2F61EA7BC3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6487">
            <a:off x="1702454" y="1503485"/>
            <a:ext cx="699244" cy="699244"/>
          </a:xfrm>
          <a:prstGeom prst="rect">
            <a:avLst/>
          </a:prstGeom>
        </p:spPr>
      </p:pic>
      <p:pic>
        <p:nvPicPr>
          <p:cNvPr id="7" name="Graphic 6" descr="Kruipende baby silhouet">
            <a:extLst>
              <a:ext uri="{FF2B5EF4-FFF2-40B4-BE49-F238E27FC236}">
                <a16:creationId xmlns:a16="http://schemas.microsoft.com/office/drawing/2014/main" id="{E144DD5B-5059-408F-3638-DD246AB214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90545" y="1333026"/>
            <a:ext cx="936040" cy="936040"/>
          </a:xfrm>
          <a:prstGeom prst="rect">
            <a:avLst/>
          </a:prstGeom>
        </p:spPr>
      </p:pic>
      <p:pic>
        <p:nvPicPr>
          <p:cNvPr id="8" name="Graphic 7" descr="Zandloper 60% silhouet">
            <a:extLst>
              <a:ext uri="{FF2B5EF4-FFF2-40B4-BE49-F238E27FC236}">
                <a16:creationId xmlns:a16="http://schemas.microsoft.com/office/drawing/2014/main" id="{9F97C9F0-C34B-CD40-BC8F-616117B325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5825" y="2887891"/>
            <a:ext cx="505448" cy="505448"/>
          </a:xfrm>
          <a:prstGeom prst="rect">
            <a:avLst/>
          </a:prstGeom>
        </p:spPr>
      </p:pic>
      <p:sp>
        <p:nvSpPr>
          <p:cNvPr id="9" name="Tekstvak 8">
            <a:extLst>
              <a:ext uri="{FF2B5EF4-FFF2-40B4-BE49-F238E27FC236}">
                <a16:creationId xmlns:a16="http://schemas.microsoft.com/office/drawing/2014/main" id="{CD2CDFD3-1355-0824-00EB-18B78D5B2222}"/>
              </a:ext>
            </a:extLst>
          </p:cNvPr>
          <p:cNvSpPr txBox="1"/>
          <p:nvPr/>
        </p:nvSpPr>
        <p:spPr>
          <a:xfrm>
            <a:off x="4284015" y="2926382"/>
            <a:ext cx="2257393" cy="507831"/>
          </a:xfrm>
          <a:prstGeom prst="rect">
            <a:avLst/>
          </a:prstGeom>
          <a:noFill/>
        </p:spPr>
        <p:txBody>
          <a:bodyPr wrap="square" rtlCol="0">
            <a:spAutoFit/>
          </a:bodyPr>
          <a:lstStyle/>
          <a:p>
            <a:r>
              <a:rPr lang="nl-NL" sz="1350" dirty="0"/>
              <a:t>Ten minste 2 vaccinatiemomenten</a:t>
            </a:r>
          </a:p>
        </p:txBody>
      </p:sp>
      <p:sp>
        <p:nvSpPr>
          <p:cNvPr id="12" name="Tekstvak 11">
            <a:extLst>
              <a:ext uri="{FF2B5EF4-FFF2-40B4-BE49-F238E27FC236}">
                <a16:creationId xmlns:a16="http://schemas.microsoft.com/office/drawing/2014/main" id="{91A5D6C9-458E-D717-9937-58283349677F}"/>
              </a:ext>
            </a:extLst>
          </p:cNvPr>
          <p:cNvSpPr txBox="1"/>
          <p:nvPr/>
        </p:nvSpPr>
        <p:spPr>
          <a:xfrm>
            <a:off x="553708" y="3346806"/>
            <a:ext cx="2996735" cy="2377574"/>
          </a:xfrm>
          <a:prstGeom prst="rect">
            <a:avLst/>
          </a:prstGeom>
          <a:noFill/>
        </p:spPr>
        <p:txBody>
          <a:bodyPr wrap="square" rtlCol="0">
            <a:spAutoFit/>
          </a:bodyPr>
          <a:lstStyle/>
          <a:p>
            <a:pPr defTabSz="459078" eaLnBrk="0" hangingPunct="0">
              <a:spcBef>
                <a:spcPct val="50000"/>
              </a:spcBef>
              <a:defRPr/>
            </a:pPr>
            <a:r>
              <a:rPr lang="en-US" sz="1350" b="1" dirty="0" err="1">
                <a:solidFill>
                  <a:srgbClr val="000000"/>
                </a:solidFill>
                <a:latin typeface="Calibri"/>
                <a:cs typeface="Arial" panose="020B0604020202020204" pitchFamily="34" charset="0"/>
              </a:rPr>
              <a:t>Vragenlijst</a:t>
            </a:r>
            <a:endParaRPr lang="en-US" sz="1350" b="1" dirty="0">
              <a:solidFill>
                <a:srgbClr val="000000"/>
              </a:solidFill>
              <a:latin typeface="Calibri"/>
              <a:cs typeface="Arial" panose="020B0604020202020204" pitchFamily="34" charset="0"/>
            </a:endParaRPr>
          </a:p>
          <a:p>
            <a:pPr marL="214313" indent="-214313" defTabSz="459078" eaLnBrk="0" hangingPunct="0">
              <a:spcBef>
                <a:spcPct val="50000"/>
              </a:spcBef>
              <a:buFontTx/>
              <a:buChar char="-"/>
              <a:defRPr/>
            </a:pPr>
            <a:r>
              <a:rPr lang="en-US" sz="1350" dirty="0" err="1">
                <a:solidFill>
                  <a:srgbClr val="000000"/>
                </a:solidFill>
                <a:latin typeface="Calibri"/>
                <a:cs typeface="Arial" panose="020B0604020202020204" pitchFamily="34" charset="0"/>
              </a:rPr>
              <a:t>Zelf</a:t>
            </a:r>
            <a:r>
              <a:rPr lang="en-US" sz="1350" dirty="0">
                <a:solidFill>
                  <a:srgbClr val="000000"/>
                </a:solidFill>
                <a:latin typeface="Calibri"/>
                <a:cs typeface="Arial" panose="020B0604020202020204" pitchFamily="34" charset="0"/>
              </a:rPr>
              <a:t> </a:t>
            </a:r>
            <a:r>
              <a:rPr lang="en-US" sz="1350" dirty="0" err="1">
                <a:solidFill>
                  <a:srgbClr val="000000"/>
                </a:solidFill>
                <a:latin typeface="Calibri"/>
                <a:cs typeface="Arial" panose="020B0604020202020204" pitchFamily="34" charset="0"/>
              </a:rPr>
              <a:t>gerapporteerde</a:t>
            </a:r>
            <a:r>
              <a:rPr lang="en-US" sz="1350" dirty="0">
                <a:solidFill>
                  <a:srgbClr val="000000"/>
                </a:solidFill>
                <a:latin typeface="Calibri"/>
                <a:cs typeface="Arial" panose="020B0604020202020204" pitchFamily="34" charset="0"/>
              </a:rPr>
              <a:t> </a:t>
            </a:r>
            <a:r>
              <a:rPr lang="en-US" sz="1350" dirty="0" err="1">
                <a:solidFill>
                  <a:srgbClr val="000000"/>
                </a:solidFill>
                <a:latin typeface="Calibri"/>
                <a:cs typeface="Arial" panose="020B0604020202020204" pitchFamily="34" charset="0"/>
              </a:rPr>
              <a:t>twijfel</a:t>
            </a:r>
            <a:r>
              <a:rPr lang="en-US" sz="1350" dirty="0">
                <a:solidFill>
                  <a:srgbClr val="000000"/>
                </a:solidFill>
                <a:latin typeface="Calibri"/>
                <a:cs typeface="Arial" panose="020B0604020202020204" pitchFamily="34" charset="0"/>
              </a:rPr>
              <a:t> over </a:t>
            </a:r>
            <a:r>
              <a:rPr lang="en-US" sz="1350" dirty="0" err="1">
                <a:solidFill>
                  <a:srgbClr val="000000"/>
                </a:solidFill>
                <a:latin typeface="Calibri"/>
                <a:cs typeface="Arial" panose="020B0604020202020204" pitchFamily="34" charset="0"/>
              </a:rPr>
              <a:t>vaccinaties</a:t>
            </a:r>
            <a:endParaRPr lang="en-US" sz="1350" dirty="0">
              <a:solidFill>
                <a:srgbClr val="000000"/>
              </a:solidFill>
              <a:latin typeface="Calibri"/>
              <a:cs typeface="Arial" panose="020B0604020202020204" pitchFamily="34" charset="0"/>
            </a:endParaRPr>
          </a:p>
          <a:p>
            <a:pPr marL="214313" indent="-214313" defTabSz="459078" eaLnBrk="0" hangingPunct="0">
              <a:spcBef>
                <a:spcPct val="50000"/>
              </a:spcBef>
              <a:buFontTx/>
              <a:buChar char="-"/>
              <a:defRPr/>
            </a:pPr>
            <a:r>
              <a:rPr lang="en-US" sz="1350" dirty="0">
                <a:solidFill>
                  <a:srgbClr val="000000"/>
                </a:solidFill>
                <a:latin typeface="Calibri"/>
                <a:cs typeface="Arial" panose="020B0604020202020204" pitchFamily="34" charset="0"/>
              </a:rPr>
              <a:t>Socio-</a:t>
            </a:r>
            <a:r>
              <a:rPr lang="en-US" sz="1350" dirty="0" err="1">
                <a:solidFill>
                  <a:srgbClr val="000000"/>
                </a:solidFill>
                <a:latin typeface="Calibri"/>
                <a:cs typeface="Arial" panose="020B0604020202020204" pitchFamily="34" charset="0"/>
              </a:rPr>
              <a:t>demografische</a:t>
            </a:r>
            <a:r>
              <a:rPr lang="en-US" sz="1350" dirty="0">
                <a:solidFill>
                  <a:srgbClr val="000000"/>
                </a:solidFill>
                <a:latin typeface="Calibri"/>
                <a:cs typeface="Arial" panose="020B0604020202020204" pitchFamily="34" charset="0"/>
              </a:rPr>
              <a:t> </a:t>
            </a:r>
            <a:r>
              <a:rPr lang="en-US" sz="1350" dirty="0" err="1">
                <a:solidFill>
                  <a:srgbClr val="000000"/>
                </a:solidFill>
                <a:latin typeface="Calibri"/>
                <a:cs typeface="Arial" panose="020B0604020202020204" pitchFamily="34" charset="0"/>
              </a:rPr>
              <a:t>en</a:t>
            </a:r>
            <a:r>
              <a:rPr lang="en-US" sz="1350" dirty="0">
                <a:solidFill>
                  <a:srgbClr val="000000"/>
                </a:solidFill>
                <a:latin typeface="Calibri"/>
                <a:cs typeface="Arial" panose="020B0604020202020204" pitchFamily="34" charset="0"/>
              </a:rPr>
              <a:t> </a:t>
            </a:r>
            <a:r>
              <a:rPr lang="en-US" sz="1350" dirty="0" err="1">
                <a:solidFill>
                  <a:srgbClr val="000000"/>
                </a:solidFill>
                <a:latin typeface="Calibri"/>
                <a:cs typeface="Arial" panose="020B0604020202020204" pitchFamily="34" charset="0"/>
              </a:rPr>
              <a:t>vaccinatie</a:t>
            </a:r>
            <a:r>
              <a:rPr lang="en-US" sz="1350" dirty="0">
                <a:solidFill>
                  <a:srgbClr val="000000"/>
                </a:solidFill>
                <a:latin typeface="Calibri"/>
                <a:cs typeface="Arial" panose="020B0604020202020204" pitchFamily="34" charset="0"/>
              </a:rPr>
              <a:t> </a:t>
            </a:r>
            <a:r>
              <a:rPr lang="en-US" sz="1350" dirty="0" err="1">
                <a:solidFill>
                  <a:srgbClr val="000000"/>
                </a:solidFill>
                <a:latin typeface="Calibri"/>
                <a:cs typeface="Arial" panose="020B0604020202020204" pitchFamily="34" charset="0"/>
              </a:rPr>
              <a:t>gerelateerde</a:t>
            </a:r>
            <a:r>
              <a:rPr lang="en-US" sz="1350" dirty="0">
                <a:solidFill>
                  <a:srgbClr val="000000"/>
                </a:solidFill>
                <a:latin typeface="Calibri"/>
                <a:cs typeface="Arial" panose="020B0604020202020204" pitchFamily="34" charset="0"/>
              </a:rPr>
              <a:t> </a:t>
            </a:r>
            <a:r>
              <a:rPr lang="en-US" sz="1350" dirty="0" err="1">
                <a:solidFill>
                  <a:srgbClr val="000000"/>
                </a:solidFill>
                <a:latin typeface="Calibri"/>
                <a:cs typeface="Arial" panose="020B0604020202020204" pitchFamily="34" charset="0"/>
              </a:rPr>
              <a:t>karakteristieken</a:t>
            </a:r>
            <a:endParaRPr lang="en-US" sz="1350" dirty="0">
              <a:solidFill>
                <a:srgbClr val="000000"/>
              </a:solidFill>
              <a:latin typeface="Calibri"/>
              <a:cs typeface="Arial" panose="020B0604020202020204" pitchFamily="34" charset="0"/>
            </a:endParaRPr>
          </a:p>
          <a:p>
            <a:pPr marL="214313" indent="-214313" defTabSz="459078" eaLnBrk="0" hangingPunct="0">
              <a:spcBef>
                <a:spcPct val="50000"/>
              </a:spcBef>
              <a:buFontTx/>
              <a:buChar char="-"/>
              <a:defRPr/>
            </a:pPr>
            <a:endParaRPr lang="en-US" sz="1350" dirty="0">
              <a:solidFill>
                <a:srgbClr val="000000"/>
              </a:solidFill>
              <a:latin typeface="Calibri"/>
              <a:cs typeface="Arial" panose="020B0604020202020204" pitchFamily="34" charset="0"/>
            </a:endParaRPr>
          </a:p>
          <a:p>
            <a:pPr defTabSz="459078" eaLnBrk="0" hangingPunct="0">
              <a:spcBef>
                <a:spcPct val="50000"/>
              </a:spcBef>
              <a:defRPr/>
            </a:pPr>
            <a:r>
              <a:rPr lang="en-US" sz="1350" b="1" dirty="0" err="1">
                <a:solidFill>
                  <a:srgbClr val="000000"/>
                </a:solidFill>
                <a:latin typeface="Calibri"/>
                <a:cs typeface="Arial" panose="020B0604020202020204" pitchFamily="34" charset="0"/>
              </a:rPr>
              <a:t>Analyse</a:t>
            </a:r>
            <a:r>
              <a:rPr lang="en-US" sz="1350" b="1" dirty="0">
                <a:solidFill>
                  <a:srgbClr val="000000"/>
                </a:solidFill>
                <a:latin typeface="Calibri"/>
                <a:cs typeface="Arial" panose="020B0604020202020204" pitchFamily="34" charset="0"/>
              </a:rPr>
              <a:t>: </a:t>
            </a:r>
            <a:r>
              <a:rPr lang="en-US" sz="1350" b="1" dirty="0" err="1">
                <a:solidFill>
                  <a:srgbClr val="000000"/>
                </a:solidFill>
                <a:latin typeface="Calibri"/>
                <a:cs typeface="Arial" panose="020B0604020202020204" pitchFamily="34" charset="0"/>
              </a:rPr>
              <a:t>uni</a:t>
            </a:r>
            <a:r>
              <a:rPr lang="en-US" sz="1350" b="1" dirty="0">
                <a:solidFill>
                  <a:srgbClr val="000000"/>
                </a:solidFill>
                <a:latin typeface="Calibri"/>
                <a:cs typeface="Arial" panose="020B0604020202020204" pitchFamily="34" charset="0"/>
              </a:rPr>
              <a:t> </a:t>
            </a:r>
            <a:r>
              <a:rPr lang="en-US" sz="1350" b="1" dirty="0" err="1">
                <a:solidFill>
                  <a:srgbClr val="000000"/>
                </a:solidFill>
                <a:latin typeface="Calibri"/>
                <a:cs typeface="Arial" panose="020B0604020202020204" pitchFamily="34" charset="0"/>
              </a:rPr>
              <a:t>en</a:t>
            </a:r>
            <a:r>
              <a:rPr lang="en-US" sz="1350" b="1" dirty="0">
                <a:solidFill>
                  <a:srgbClr val="000000"/>
                </a:solidFill>
                <a:latin typeface="Calibri"/>
                <a:cs typeface="Arial" panose="020B0604020202020204" pitchFamily="34" charset="0"/>
              </a:rPr>
              <a:t> </a:t>
            </a:r>
            <a:r>
              <a:rPr lang="en-US" sz="1350" b="1" dirty="0" err="1">
                <a:solidFill>
                  <a:srgbClr val="000000"/>
                </a:solidFill>
                <a:latin typeface="Calibri"/>
                <a:cs typeface="Arial" panose="020B0604020202020204" pitchFamily="34" charset="0"/>
              </a:rPr>
              <a:t>multivariaat</a:t>
            </a:r>
            <a:r>
              <a:rPr lang="en-US" sz="1350" b="1" dirty="0">
                <a:solidFill>
                  <a:srgbClr val="000000"/>
                </a:solidFill>
                <a:latin typeface="Calibri"/>
                <a:cs typeface="Arial" panose="020B0604020202020204" pitchFamily="34" charset="0"/>
              </a:rPr>
              <a:t>, adjusted odds ratio’s (</a:t>
            </a:r>
            <a:r>
              <a:rPr lang="en-US" sz="1350" b="1" dirty="0" err="1">
                <a:solidFill>
                  <a:srgbClr val="000000"/>
                </a:solidFill>
                <a:latin typeface="Calibri"/>
                <a:cs typeface="Arial" panose="020B0604020202020204" pitchFamily="34" charset="0"/>
              </a:rPr>
              <a:t>aOR</a:t>
            </a:r>
            <a:r>
              <a:rPr lang="en-US" sz="1350" b="1" dirty="0">
                <a:solidFill>
                  <a:srgbClr val="000000"/>
                </a:solidFill>
                <a:latin typeface="Calibri"/>
                <a:cs typeface="Arial" panose="020B0604020202020204" pitchFamily="34" charset="0"/>
              </a:rPr>
              <a:t>)</a:t>
            </a:r>
          </a:p>
          <a:p>
            <a:endParaRPr lang="nl-NL" sz="1350" dirty="0"/>
          </a:p>
        </p:txBody>
      </p:sp>
      <p:sp>
        <p:nvSpPr>
          <p:cNvPr id="13" name="Tekstvak 12">
            <a:extLst>
              <a:ext uri="{FF2B5EF4-FFF2-40B4-BE49-F238E27FC236}">
                <a16:creationId xmlns:a16="http://schemas.microsoft.com/office/drawing/2014/main" id="{F611B462-71CF-C0FA-D0DC-4CA826B93BCE}"/>
              </a:ext>
            </a:extLst>
          </p:cNvPr>
          <p:cNvSpPr txBox="1"/>
          <p:nvPr/>
        </p:nvSpPr>
        <p:spPr>
          <a:xfrm>
            <a:off x="6310586" y="3302169"/>
            <a:ext cx="2668653" cy="2469907"/>
          </a:xfrm>
          <a:prstGeom prst="rect">
            <a:avLst/>
          </a:prstGeom>
          <a:noFill/>
        </p:spPr>
        <p:txBody>
          <a:bodyPr wrap="square" rtlCol="0">
            <a:spAutoFit/>
          </a:bodyPr>
          <a:lstStyle/>
          <a:p>
            <a:r>
              <a:rPr lang="en-US" sz="1350" b="1" dirty="0" err="1"/>
              <a:t>Praeventis</a:t>
            </a:r>
            <a:r>
              <a:rPr lang="en-US" sz="1350" b="1" dirty="0"/>
              <a:t> database (RIVM):</a:t>
            </a:r>
          </a:p>
          <a:p>
            <a:endParaRPr lang="en-US" sz="600" b="1" dirty="0"/>
          </a:p>
          <a:p>
            <a:pPr marL="257175" indent="-257175">
              <a:lnSpc>
                <a:spcPct val="150000"/>
              </a:lnSpc>
              <a:buFontTx/>
              <a:buChar char="-"/>
            </a:pPr>
            <a:r>
              <a:rPr lang="en-US" sz="1350" dirty="0"/>
              <a:t>Op de </a:t>
            </a:r>
            <a:r>
              <a:rPr lang="en-US" sz="1350" dirty="0" err="1"/>
              <a:t>leeftijd</a:t>
            </a:r>
            <a:r>
              <a:rPr lang="en-US" sz="1350" dirty="0"/>
              <a:t> van 6 </a:t>
            </a:r>
            <a:r>
              <a:rPr lang="en-US" sz="1350" dirty="0" err="1"/>
              <a:t>maanden</a:t>
            </a:r>
            <a:endParaRPr lang="en-US" sz="1350" dirty="0"/>
          </a:p>
          <a:p>
            <a:pPr marL="257175" indent="-257175">
              <a:lnSpc>
                <a:spcPct val="150000"/>
              </a:lnSpc>
              <a:buFontTx/>
              <a:buChar char="-"/>
            </a:pPr>
            <a:r>
              <a:rPr lang="en-US" sz="1350" dirty="0" err="1"/>
              <a:t>Vaccinatie</a:t>
            </a:r>
            <a:r>
              <a:rPr lang="en-US" sz="1350" dirty="0"/>
              <a:t> </a:t>
            </a:r>
            <a:r>
              <a:rPr lang="en-US" sz="1350" dirty="0" err="1"/>
              <a:t>volgens</a:t>
            </a:r>
            <a:r>
              <a:rPr lang="en-US" sz="1350" dirty="0"/>
              <a:t> het schema</a:t>
            </a:r>
          </a:p>
          <a:p>
            <a:pPr>
              <a:lnSpc>
                <a:spcPct val="150000"/>
              </a:lnSpc>
            </a:pPr>
            <a:endParaRPr lang="en-US" sz="1350" dirty="0"/>
          </a:p>
          <a:p>
            <a:pPr marL="257175" indent="-257175">
              <a:lnSpc>
                <a:spcPct val="150000"/>
              </a:lnSpc>
              <a:buFontTx/>
              <a:buChar char="-"/>
            </a:pPr>
            <a:endParaRPr lang="en-US" sz="1350" dirty="0"/>
          </a:p>
          <a:p>
            <a:pPr>
              <a:lnSpc>
                <a:spcPct val="150000"/>
              </a:lnSpc>
            </a:pPr>
            <a:r>
              <a:rPr lang="en-US" sz="1350" b="1" dirty="0" err="1"/>
              <a:t>Analyse</a:t>
            </a:r>
            <a:r>
              <a:rPr lang="en-US" sz="1350" b="1" dirty="0"/>
              <a:t>: </a:t>
            </a:r>
            <a:r>
              <a:rPr lang="en-US" sz="1350" b="1" dirty="0" err="1"/>
              <a:t>Relatief</a:t>
            </a:r>
            <a:r>
              <a:rPr lang="en-US" sz="1350" b="1" dirty="0"/>
              <a:t> </a:t>
            </a:r>
            <a:r>
              <a:rPr lang="en-US" sz="1350" b="1" dirty="0" err="1"/>
              <a:t>risico</a:t>
            </a:r>
            <a:r>
              <a:rPr lang="en-US" sz="1350" b="1" dirty="0"/>
              <a:t> (RR)</a:t>
            </a:r>
          </a:p>
          <a:p>
            <a:endParaRPr lang="en-US" sz="525" dirty="0"/>
          </a:p>
          <a:p>
            <a:endParaRPr lang="en-US" sz="1500" dirty="0"/>
          </a:p>
          <a:p>
            <a:endParaRPr lang="en-US" sz="1350" dirty="0"/>
          </a:p>
        </p:txBody>
      </p:sp>
      <p:sp>
        <p:nvSpPr>
          <p:cNvPr id="10" name="Titel 1">
            <a:extLst>
              <a:ext uri="{FF2B5EF4-FFF2-40B4-BE49-F238E27FC236}">
                <a16:creationId xmlns:a16="http://schemas.microsoft.com/office/drawing/2014/main" id="{D3B6532D-5F61-53DE-DB14-39EA249EC73B}"/>
              </a:ext>
            </a:extLst>
          </p:cNvPr>
          <p:cNvSpPr txBox="1">
            <a:spLocks/>
          </p:cNvSpPr>
          <p:nvPr/>
        </p:nvSpPr>
        <p:spPr>
          <a:xfrm>
            <a:off x="6310586" y="2155339"/>
            <a:ext cx="2463617" cy="533400"/>
          </a:xfrm>
          <a:prstGeom prst="rect">
            <a:avLst/>
          </a:prstGeom>
        </p:spPr>
        <p:txBody>
          <a:bodyPr vert="horz" lIns="0" tIns="0" rIns="0" bIns="0" rtlCol="0" anchor="ctr">
            <a:noAutofit/>
          </a:bodyPr>
          <a:lstStyle>
            <a:lvl1pPr algn="l" defTabSz="1219170" rtl="0" eaLnBrk="1" latinLnBrk="0" hangingPunct="1">
              <a:lnSpc>
                <a:spcPts val="5600"/>
              </a:lnSpc>
              <a:spcBef>
                <a:spcPct val="0"/>
              </a:spcBef>
              <a:buNone/>
              <a:defRPr sz="5333" b="1" kern="1200">
                <a:solidFill>
                  <a:schemeClr val="tx2"/>
                </a:solidFill>
                <a:latin typeface="+mj-lt"/>
                <a:ea typeface="+mj-ea"/>
                <a:cs typeface="+mj-cs"/>
              </a:defRPr>
            </a:lvl1pPr>
          </a:lstStyle>
          <a:p>
            <a:pPr>
              <a:lnSpc>
                <a:spcPct val="100000"/>
              </a:lnSpc>
            </a:pPr>
            <a:r>
              <a:rPr lang="nl-NL" sz="1800" dirty="0">
                <a:solidFill>
                  <a:schemeClr val="accent1"/>
                </a:solidFill>
              </a:rPr>
              <a:t>Acceptatie van vaccinatie</a:t>
            </a:r>
          </a:p>
        </p:txBody>
      </p:sp>
    </p:spTree>
    <p:extLst>
      <p:ext uri="{BB962C8B-B14F-4D97-AF65-F5344CB8AC3E}">
        <p14:creationId xmlns:p14="http://schemas.microsoft.com/office/powerpoint/2010/main" val="28725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24882-CD70-4C93-BEB8-F6E20E4C6952}"/>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BF7BEDAD-2B45-4AB7-B68D-EB49F7346D30}"/>
              </a:ext>
            </a:extLst>
          </p:cNvPr>
          <p:cNvSpPr>
            <a:spLocks noGrp="1"/>
          </p:cNvSpPr>
          <p:nvPr>
            <p:ph idx="1"/>
          </p:nvPr>
        </p:nvSpPr>
        <p:spPr>
          <a:xfrm>
            <a:off x="522000" y="2475822"/>
            <a:ext cx="2678400" cy="3152632"/>
          </a:xfrm>
        </p:spPr>
        <p:txBody>
          <a:bodyPr/>
          <a:lstStyle/>
          <a:p>
            <a:r>
              <a:rPr lang="nl-NL" sz="1600" dirty="0"/>
              <a:t>N = 533 deelnemers</a:t>
            </a:r>
          </a:p>
          <a:p>
            <a:pPr marL="0" indent="0">
              <a:buNone/>
            </a:pPr>
            <a:endParaRPr lang="nl-NL" sz="1600" dirty="0"/>
          </a:p>
          <a:p>
            <a:pPr marL="0" indent="0">
              <a:buNone/>
            </a:pPr>
            <a:r>
              <a:rPr lang="nl-NL" sz="1600" dirty="0"/>
              <a:t>Studiepopulatie</a:t>
            </a:r>
          </a:p>
          <a:p>
            <a:r>
              <a:rPr lang="nl-NL" sz="1600" dirty="0"/>
              <a:t>Met name moeders </a:t>
            </a:r>
          </a:p>
          <a:p>
            <a:r>
              <a:rPr lang="nl-NL" sz="1600" dirty="0"/>
              <a:t>Relatief veel hoogopgeleide ouders</a:t>
            </a:r>
          </a:p>
          <a:p>
            <a:r>
              <a:rPr lang="nl-NL" sz="1600" dirty="0"/>
              <a:t>Relatief hoge </a:t>
            </a:r>
            <a:r>
              <a:rPr lang="nl-NL" sz="1600" dirty="0" err="1"/>
              <a:t>uptake</a:t>
            </a:r>
            <a:r>
              <a:rPr lang="nl-NL" sz="1600" dirty="0"/>
              <a:t> van de 22 weken prik</a:t>
            </a:r>
          </a:p>
          <a:p>
            <a:endParaRPr lang="nl-NL" dirty="0"/>
          </a:p>
          <a:p>
            <a:endParaRPr lang="nl-NL" dirty="0"/>
          </a:p>
          <a:p>
            <a:endParaRPr lang="nl-NL" dirty="0"/>
          </a:p>
          <a:p>
            <a:endParaRPr lang="nl-NL" dirty="0"/>
          </a:p>
        </p:txBody>
      </p:sp>
      <p:graphicFrame>
        <p:nvGraphicFramePr>
          <p:cNvPr id="6" name="Tabel 6">
            <a:extLst>
              <a:ext uri="{FF2B5EF4-FFF2-40B4-BE49-F238E27FC236}">
                <a16:creationId xmlns:a16="http://schemas.microsoft.com/office/drawing/2014/main" id="{8E4299EF-8884-46AC-AF20-73F9C940BBC1}"/>
              </a:ext>
            </a:extLst>
          </p:cNvPr>
          <p:cNvGraphicFramePr>
            <a:graphicFrameLocks noGrp="1"/>
          </p:cNvGraphicFramePr>
          <p:nvPr/>
        </p:nvGraphicFramePr>
        <p:xfrm>
          <a:off x="3737390" y="1295713"/>
          <a:ext cx="5276538" cy="4555212"/>
        </p:xfrm>
        <a:graphic>
          <a:graphicData uri="http://schemas.openxmlformats.org/drawingml/2006/table">
            <a:tbl>
              <a:tblPr firstRow="1" bandRow="1">
                <a:tableStyleId>{F5AB1C69-6EDB-4FF4-983F-18BD219EF322}</a:tableStyleId>
              </a:tblPr>
              <a:tblGrid>
                <a:gridCol w="3226633">
                  <a:extLst>
                    <a:ext uri="{9D8B030D-6E8A-4147-A177-3AD203B41FA5}">
                      <a16:colId xmlns:a16="http://schemas.microsoft.com/office/drawing/2014/main" val="2845712018"/>
                    </a:ext>
                  </a:extLst>
                </a:gridCol>
                <a:gridCol w="2049905">
                  <a:extLst>
                    <a:ext uri="{9D8B030D-6E8A-4147-A177-3AD203B41FA5}">
                      <a16:colId xmlns:a16="http://schemas.microsoft.com/office/drawing/2014/main" val="307382805"/>
                    </a:ext>
                  </a:extLst>
                </a:gridCol>
              </a:tblGrid>
              <a:tr h="315600">
                <a:tc>
                  <a:txBody>
                    <a:bodyPr/>
                    <a:lstStyle/>
                    <a:p>
                      <a:r>
                        <a:rPr lang="nl-NL" sz="1100" dirty="0"/>
                        <a:t>Karakteristieken</a:t>
                      </a:r>
                    </a:p>
                  </a:txBody>
                  <a:tcPr/>
                </a:tc>
                <a:tc>
                  <a:txBody>
                    <a:bodyPr/>
                    <a:lstStyle/>
                    <a:p>
                      <a:r>
                        <a:rPr lang="nl-NL" sz="1100" dirty="0"/>
                        <a:t>Percentage / gemiddelde</a:t>
                      </a:r>
                    </a:p>
                  </a:txBody>
                  <a:tcPr/>
                </a:tc>
                <a:extLst>
                  <a:ext uri="{0D108BD9-81ED-4DB2-BD59-A6C34878D82A}">
                    <a16:rowId xmlns:a16="http://schemas.microsoft.com/office/drawing/2014/main" val="3282870935"/>
                  </a:ext>
                </a:extLst>
              </a:tr>
              <a:tr h="592808">
                <a:tc>
                  <a:txBody>
                    <a:bodyPr/>
                    <a:lstStyle/>
                    <a:p>
                      <a:r>
                        <a:rPr lang="nl-NL" sz="1100" dirty="0"/>
                        <a:t>Geslacht</a:t>
                      </a:r>
                    </a:p>
                    <a:p>
                      <a:pPr marL="285750" indent="-285750">
                        <a:buFontTx/>
                        <a:buChar char="-"/>
                      </a:pPr>
                      <a:r>
                        <a:rPr lang="nl-NL" sz="1100" dirty="0"/>
                        <a:t>Vrouw</a:t>
                      </a:r>
                    </a:p>
                    <a:p>
                      <a:pPr marL="285750" indent="-285750">
                        <a:buFontTx/>
                        <a:buChar char="-"/>
                      </a:pPr>
                      <a:r>
                        <a:rPr lang="nl-NL" sz="1100" dirty="0"/>
                        <a:t>Man</a:t>
                      </a:r>
                    </a:p>
                  </a:txBody>
                  <a:tcPr/>
                </a:tc>
                <a:tc>
                  <a:txBody>
                    <a:bodyPr/>
                    <a:lstStyle/>
                    <a:p>
                      <a:endParaRPr lang="nl-NL" sz="1100" dirty="0"/>
                    </a:p>
                    <a:p>
                      <a:r>
                        <a:rPr lang="nl-NL" sz="1100" dirty="0">
                          <a:highlight>
                            <a:srgbClr val="FFFF00"/>
                          </a:highlight>
                        </a:rPr>
                        <a:t>80%</a:t>
                      </a:r>
                    </a:p>
                    <a:p>
                      <a:r>
                        <a:rPr lang="nl-NL" sz="1100" dirty="0"/>
                        <a:t>20%</a:t>
                      </a:r>
                    </a:p>
                  </a:txBody>
                  <a:tcPr/>
                </a:tc>
                <a:extLst>
                  <a:ext uri="{0D108BD9-81ED-4DB2-BD59-A6C34878D82A}">
                    <a16:rowId xmlns:a16="http://schemas.microsoft.com/office/drawing/2014/main" val="511049286"/>
                  </a:ext>
                </a:extLst>
              </a:tr>
              <a:tr h="592808">
                <a:tc>
                  <a:txBody>
                    <a:bodyPr/>
                    <a:lstStyle/>
                    <a:p>
                      <a:r>
                        <a:rPr lang="nl-NL" sz="1100" dirty="0"/>
                        <a:t>Opleidingsniveau</a:t>
                      </a:r>
                    </a:p>
                    <a:p>
                      <a:pPr marL="285750" indent="-285750">
                        <a:buFontTx/>
                        <a:buChar char="-"/>
                      </a:pPr>
                      <a:r>
                        <a:rPr lang="nl-NL" sz="1100" dirty="0"/>
                        <a:t>Laag/Middelbaar</a:t>
                      </a:r>
                    </a:p>
                    <a:p>
                      <a:pPr marL="285750" indent="-285750">
                        <a:buFontTx/>
                        <a:buChar char="-"/>
                      </a:pPr>
                      <a:r>
                        <a:rPr lang="nl-NL" sz="1100" dirty="0"/>
                        <a:t>Hoog</a:t>
                      </a:r>
                    </a:p>
                  </a:txBody>
                  <a:tcPr/>
                </a:tc>
                <a:tc>
                  <a:txBody>
                    <a:bodyPr/>
                    <a:lstStyle/>
                    <a:p>
                      <a:endParaRPr lang="nl-NL" sz="1100" dirty="0"/>
                    </a:p>
                    <a:p>
                      <a:r>
                        <a:rPr lang="nl-NL" sz="1100" dirty="0"/>
                        <a:t>15%</a:t>
                      </a:r>
                    </a:p>
                    <a:p>
                      <a:r>
                        <a:rPr lang="nl-NL" sz="1100" dirty="0">
                          <a:highlight>
                            <a:srgbClr val="FFFF00"/>
                          </a:highlight>
                        </a:rPr>
                        <a:t>85%</a:t>
                      </a:r>
                    </a:p>
                  </a:txBody>
                  <a:tcPr/>
                </a:tc>
                <a:extLst>
                  <a:ext uri="{0D108BD9-81ED-4DB2-BD59-A6C34878D82A}">
                    <a16:rowId xmlns:a16="http://schemas.microsoft.com/office/drawing/2014/main" val="3604916168"/>
                  </a:ext>
                </a:extLst>
              </a:tr>
              <a:tr h="271143">
                <a:tc>
                  <a:txBody>
                    <a:bodyPr/>
                    <a:lstStyle/>
                    <a:p>
                      <a:r>
                        <a:rPr lang="nl-NL" sz="1100" dirty="0"/>
                        <a:t>Migratie achtergrond</a:t>
                      </a:r>
                    </a:p>
                  </a:txBody>
                  <a:tcPr/>
                </a:tc>
                <a:tc>
                  <a:txBody>
                    <a:bodyPr/>
                    <a:lstStyle/>
                    <a:p>
                      <a:r>
                        <a:rPr lang="nl-NL" sz="1100" dirty="0"/>
                        <a:t>12%</a:t>
                      </a:r>
                    </a:p>
                  </a:txBody>
                  <a:tcPr/>
                </a:tc>
                <a:extLst>
                  <a:ext uri="{0D108BD9-81ED-4DB2-BD59-A6C34878D82A}">
                    <a16:rowId xmlns:a16="http://schemas.microsoft.com/office/drawing/2014/main" val="1319953712"/>
                  </a:ext>
                </a:extLst>
              </a:tr>
              <a:tr h="271143">
                <a:tc>
                  <a:txBody>
                    <a:bodyPr/>
                    <a:lstStyle/>
                    <a:p>
                      <a:r>
                        <a:rPr lang="nl-NL" sz="1100" dirty="0"/>
                        <a:t>Gemiddelde leeftijd</a:t>
                      </a:r>
                    </a:p>
                  </a:txBody>
                  <a:tcPr/>
                </a:tc>
                <a:tc>
                  <a:txBody>
                    <a:bodyPr/>
                    <a:lstStyle/>
                    <a:p>
                      <a:r>
                        <a:rPr lang="nl-NL" sz="1100" dirty="0"/>
                        <a:t>33 jaar</a:t>
                      </a:r>
                    </a:p>
                  </a:txBody>
                  <a:tcPr/>
                </a:tc>
                <a:extLst>
                  <a:ext uri="{0D108BD9-81ED-4DB2-BD59-A6C34878D82A}">
                    <a16:rowId xmlns:a16="http://schemas.microsoft.com/office/drawing/2014/main" val="1746737983"/>
                  </a:ext>
                </a:extLst>
              </a:tr>
              <a:tr h="271143">
                <a:tc>
                  <a:txBody>
                    <a:bodyPr/>
                    <a:lstStyle/>
                    <a:p>
                      <a:r>
                        <a:rPr lang="nl-NL" sz="1100" dirty="0"/>
                        <a:t>Eerste kind</a:t>
                      </a:r>
                    </a:p>
                  </a:txBody>
                  <a:tcPr/>
                </a:tc>
                <a:tc>
                  <a:txBody>
                    <a:bodyPr/>
                    <a:lstStyle/>
                    <a:p>
                      <a:r>
                        <a:rPr lang="nl-NL" sz="1100" dirty="0"/>
                        <a:t>47%</a:t>
                      </a:r>
                    </a:p>
                  </a:txBody>
                  <a:tcPr/>
                </a:tc>
                <a:extLst>
                  <a:ext uri="{0D108BD9-81ED-4DB2-BD59-A6C34878D82A}">
                    <a16:rowId xmlns:a16="http://schemas.microsoft.com/office/drawing/2014/main" val="2618148626"/>
                  </a:ext>
                </a:extLst>
              </a:tr>
              <a:tr h="760583">
                <a:tc>
                  <a:txBody>
                    <a:bodyPr/>
                    <a:lstStyle/>
                    <a:p>
                      <a:r>
                        <a:rPr lang="nl-NL" sz="1100" dirty="0"/>
                        <a:t>Levensovertuiging</a:t>
                      </a:r>
                    </a:p>
                    <a:p>
                      <a:pPr marL="171450" indent="-171450">
                        <a:buFontTx/>
                        <a:buChar char="-"/>
                      </a:pPr>
                      <a:r>
                        <a:rPr lang="nl-NL" sz="1100" dirty="0"/>
                        <a:t>Religieus</a:t>
                      </a:r>
                    </a:p>
                    <a:p>
                      <a:pPr marL="171450" indent="-171450">
                        <a:buFontTx/>
                        <a:buChar char="-"/>
                      </a:pPr>
                      <a:r>
                        <a:rPr lang="nl-NL" sz="1100" dirty="0"/>
                        <a:t>Antroposofie of natuurgeneeswijzen</a:t>
                      </a:r>
                    </a:p>
                    <a:p>
                      <a:pPr marL="171450" indent="-171450">
                        <a:buFontTx/>
                        <a:buChar char="-"/>
                      </a:pPr>
                      <a:r>
                        <a:rPr lang="nl-NL" sz="1100" dirty="0"/>
                        <a:t>Geen</a:t>
                      </a:r>
                    </a:p>
                  </a:txBody>
                  <a:tcPr/>
                </a:tc>
                <a:tc>
                  <a:txBody>
                    <a:bodyPr/>
                    <a:lstStyle/>
                    <a:p>
                      <a:endParaRPr lang="nl-NL" sz="1100" dirty="0"/>
                    </a:p>
                    <a:p>
                      <a:r>
                        <a:rPr lang="nl-NL" sz="1100" dirty="0"/>
                        <a:t>14%</a:t>
                      </a:r>
                    </a:p>
                    <a:p>
                      <a:r>
                        <a:rPr lang="nl-NL" sz="1100" dirty="0"/>
                        <a:t>3%</a:t>
                      </a:r>
                    </a:p>
                    <a:p>
                      <a:r>
                        <a:rPr lang="nl-NL" sz="1100" dirty="0"/>
                        <a:t>83%</a:t>
                      </a:r>
                    </a:p>
                  </a:txBody>
                  <a:tcPr/>
                </a:tc>
                <a:extLst>
                  <a:ext uri="{0D108BD9-81ED-4DB2-BD59-A6C34878D82A}">
                    <a16:rowId xmlns:a16="http://schemas.microsoft.com/office/drawing/2014/main" val="811574395"/>
                  </a:ext>
                </a:extLst>
              </a:tr>
              <a:tr h="624809">
                <a:tc>
                  <a:txBody>
                    <a:bodyPr/>
                    <a:lstStyle/>
                    <a:p>
                      <a:pPr marL="0" indent="0">
                        <a:buFontTx/>
                        <a:buNone/>
                      </a:pPr>
                      <a:r>
                        <a:rPr lang="nl-NL" sz="1100" dirty="0"/>
                        <a:t>Kinkhoest vaccinatie bij 22 weken</a:t>
                      </a:r>
                    </a:p>
                    <a:p>
                      <a:pPr marL="171450" indent="-171450">
                        <a:buFontTx/>
                        <a:buChar char="-"/>
                      </a:pPr>
                      <a:r>
                        <a:rPr lang="nl-NL" sz="1100" dirty="0"/>
                        <a:t>Ja</a:t>
                      </a:r>
                    </a:p>
                    <a:p>
                      <a:pPr marL="171450" indent="-171450">
                        <a:buFontTx/>
                        <a:buChar char="-"/>
                      </a:pPr>
                      <a:r>
                        <a:rPr lang="nl-NL" sz="1100" dirty="0"/>
                        <a:t>Nee</a:t>
                      </a:r>
                    </a:p>
                  </a:txBody>
                  <a:tcPr/>
                </a:tc>
                <a:tc>
                  <a:txBody>
                    <a:bodyPr/>
                    <a:lstStyle/>
                    <a:p>
                      <a:endParaRPr lang="nl-NL" sz="1100" dirty="0"/>
                    </a:p>
                    <a:p>
                      <a:r>
                        <a:rPr lang="nl-NL" sz="1100" dirty="0">
                          <a:highlight>
                            <a:srgbClr val="FFFF00"/>
                          </a:highlight>
                        </a:rPr>
                        <a:t>95%</a:t>
                      </a:r>
                    </a:p>
                    <a:p>
                      <a:r>
                        <a:rPr lang="nl-NL" sz="1100" dirty="0"/>
                        <a:t>5%</a:t>
                      </a:r>
                    </a:p>
                  </a:txBody>
                  <a:tcPr/>
                </a:tc>
                <a:extLst>
                  <a:ext uri="{0D108BD9-81ED-4DB2-BD59-A6C34878D82A}">
                    <a16:rowId xmlns:a16="http://schemas.microsoft.com/office/drawing/2014/main" val="1158303891"/>
                  </a:ext>
                </a:extLst>
              </a:tr>
              <a:tr h="850654">
                <a:tc>
                  <a:txBody>
                    <a:bodyPr/>
                    <a:lstStyle/>
                    <a:p>
                      <a:pPr marL="0" indent="0">
                        <a:buFontTx/>
                        <a:buNone/>
                      </a:pPr>
                      <a:r>
                        <a:rPr lang="nl-NL" sz="1100" dirty="0"/>
                        <a:t>Intentie voor vaccinatie van het kind</a:t>
                      </a:r>
                    </a:p>
                    <a:p>
                      <a:pPr marL="285750" indent="-285750">
                        <a:buFontTx/>
                        <a:buChar char="-"/>
                      </a:pPr>
                      <a:r>
                        <a:rPr lang="nl-NL" sz="1100" dirty="0"/>
                        <a:t>Ja</a:t>
                      </a:r>
                    </a:p>
                    <a:p>
                      <a:pPr marL="285750" indent="-285750">
                        <a:buFontTx/>
                        <a:buChar char="-"/>
                      </a:pPr>
                      <a:r>
                        <a:rPr lang="nl-NL" sz="1100" dirty="0"/>
                        <a:t>Ander schema, misschien, deels, waarschijnlijk</a:t>
                      </a:r>
                    </a:p>
                    <a:p>
                      <a:pPr marL="285750" indent="-285750">
                        <a:buFontTx/>
                        <a:buChar char="-"/>
                      </a:pPr>
                      <a:r>
                        <a:rPr lang="nl-NL" sz="1100" dirty="0"/>
                        <a:t>Nee</a:t>
                      </a:r>
                    </a:p>
                  </a:txBody>
                  <a:tcPr/>
                </a:tc>
                <a:tc>
                  <a:txBody>
                    <a:bodyPr/>
                    <a:lstStyle/>
                    <a:p>
                      <a:endParaRPr lang="nl-NL" sz="1100" dirty="0"/>
                    </a:p>
                    <a:p>
                      <a:r>
                        <a:rPr lang="nl-NL" sz="1100" dirty="0"/>
                        <a:t>92%</a:t>
                      </a:r>
                    </a:p>
                    <a:p>
                      <a:r>
                        <a:rPr lang="nl-NL" sz="1100" dirty="0"/>
                        <a:t>6%</a:t>
                      </a:r>
                    </a:p>
                    <a:p>
                      <a:r>
                        <a:rPr lang="nl-NL" sz="1100" dirty="0"/>
                        <a:t>2%</a:t>
                      </a:r>
                    </a:p>
                  </a:txBody>
                  <a:tcPr/>
                </a:tc>
                <a:extLst>
                  <a:ext uri="{0D108BD9-81ED-4DB2-BD59-A6C34878D82A}">
                    <a16:rowId xmlns:a16="http://schemas.microsoft.com/office/drawing/2014/main" val="4277452953"/>
                  </a:ext>
                </a:extLst>
              </a:tr>
            </a:tbl>
          </a:graphicData>
        </a:graphic>
      </p:graphicFrame>
    </p:spTree>
    <p:extLst>
      <p:ext uri="{BB962C8B-B14F-4D97-AF65-F5344CB8AC3E}">
        <p14:creationId xmlns:p14="http://schemas.microsoft.com/office/powerpoint/2010/main" val="27451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7BEDAD-2B45-4AB7-B68D-EB49F7346D30}"/>
              </a:ext>
            </a:extLst>
          </p:cNvPr>
          <p:cNvSpPr>
            <a:spLocks noGrp="1"/>
          </p:cNvSpPr>
          <p:nvPr>
            <p:ph idx="1"/>
          </p:nvPr>
        </p:nvSpPr>
        <p:spPr/>
        <p:txBody>
          <a:bodyPr/>
          <a:lstStyle/>
          <a:p>
            <a:r>
              <a:rPr lang="nl-NL" sz="1400" b="1" dirty="0"/>
              <a:t>Meting van twijfel:</a:t>
            </a:r>
          </a:p>
          <a:p>
            <a:pPr marL="0" indent="0">
              <a:buNone/>
            </a:pPr>
            <a:r>
              <a:rPr lang="nl-NL" sz="1400" dirty="0"/>
              <a:t> </a:t>
            </a:r>
            <a:r>
              <a:rPr lang="nl-NL" sz="1400" i="1" dirty="0"/>
              <a:t>Vraag: ‘Hoe voelt u zich in het beslissen over de vaccinaties voor uw pasgeboren kind?’</a:t>
            </a:r>
          </a:p>
          <a:p>
            <a:pPr lvl="1"/>
            <a:r>
              <a:rPr lang="nl-NL" sz="1400" i="1" dirty="0"/>
              <a:t>Veel twijfel 1 – 2 – 3 – 4 – 5 – 6 – 7 – 8 – 9 – 10  Geen twijfel</a:t>
            </a:r>
          </a:p>
          <a:p>
            <a:pPr lvl="1"/>
            <a:r>
              <a:rPr lang="nl-NL" sz="1400" dirty="0"/>
              <a:t>Alternatieve vertalingen (aarzeling, zekerheid, gerustheid, besluiteloos): geen verschil in score </a:t>
            </a:r>
          </a:p>
          <a:p>
            <a:pPr lvl="1"/>
            <a:endParaRPr lang="nl-NL" sz="1400" dirty="0"/>
          </a:p>
          <a:p>
            <a:r>
              <a:rPr lang="nl-NL" sz="1400" b="1" dirty="0"/>
              <a:t>Bepalen van afkapwaarden:</a:t>
            </a:r>
          </a:p>
          <a:p>
            <a:pPr lvl="1"/>
            <a:r>
              <a:rPr lang="nl-NL" sz="1400" dirty="0"/>
              <a:t>Vergelijking met een gevalideerd instrument:</a:t>
            </a:r>
          </a:p>
          <a:p>
            <a:pPr lvl="2"/>
            <a:r>
              <a:rPr lang="nl-NL" sz="1400" dirty="0"/>
              <a:t>In hoeverre hebt u twijfels over het vaccineren van uw kind? </a:t>
            </a:r>
          </a:p>
          <a:p>
            <a:pPr marL="646097" lvl="2" indent="0">
              <a:buNone/>
            </a:pPr>
            <a:r>
              <a:rPr lang="nl-NL" sz="1400" dirty="0"/>
              <a:t>	(geen twijfel/weinig twijfel/weet ik niet/ beetje twijfel/veel twijfel)</a:t>
            </a:r>
          </a:p>
          <a:p>
            <a:pPr lvl="1"/>
            <a:r>
              <a:rPr lang="nl-NL" sz="1400" dirty="0"/>
              <a:t>Conclusie: waarde 9 en 10 </a:t>
            </a:r>
            <a:r>
              <a:rPr lang="nl-NL" sz="1400" dirty="0">
                <a:sym typeface="Wingdings" panose="05000000000000000000" pitchFamily="2" charset="2"/>
              </a:rPr>
              <a:t> geen twijfel; waarde 1 t/m 8  enige mate van twijfel</a:t>
            </a:r>
          </a:p>
          <a:p>
            <a:pPr lvl="1"/>
            <a:endParaRPr lang="nl-NL" sz="1400" dirty="0"/>
          </a:p>
          <a:p>
            <a:pPr marL="646097" lvl="2" indent="0">
              <a:buNone/>
            </a:pPr>
            <a:endParaRPr lang="nl-NL" sz="1400" dirty="0"/>
          </a:p>
          <a:p>
            <a:pPr lvl="1"/>
            <a:endParaRPr lang="nl-NL" sz="1600" dirty="0"/>
          </a:p>
        </p:txBody>
      </p:sp>
      <p:sp>
        <p:nvSpPr>
          <p:cNvPr id="9" name="Titel 1">
            <a:extLst>
              <a:ext uri="{FF2B5EF4-FFF2-40B4-BE49-F238E27FC236}">
                <a16:creationId xmlns:a16="http://schemas.microsoft.com/office/drawing/2014/main" id="{319C7F9B-7966-47C8-BCB8-E1CA7FDDC039}"/>
              </a:ext>
            </a:extLst>
          </p:cNvPr>
          <p:cNvSpPr>
            <a:spLocks noGrp="1"/>
          </p:cNvSpPr>
          <p:nvPr>
            <p:ph type="title"/>
          </p:nvPr>
        </p:nvSpPr>
        <p:spPr>
          <a:xfrm>
            <a:off x="522000" y="1644399"/>
            <a:ext cx="8100000" cy="533400"/>
          </a:xfrm>
        </p:spPr>
        <p:txBody>
          <a:bodyPr/>
          <a:lstStyle/>
          <a:p>
            <a:r>
              <a:rPr lang="nl-NL" dirty="0"/>
              <a:t>Resultaten | meting VH</a:t>
            </a:r>
          </a:p>
        </p:txBody>
      </p:sp>
      <p:sp>
        <p:nvSpPr>
          <p:cNvPr id="2" name="Ovaal 1">
            <a:extLst>
              <a:ext uri="{FF2B5EF4-FFF2-40B4-BE49-F238E27FC236}">
                <a16:creationId xmlns:a16="http://schemas.microsoft.com/office/drawing/2014/main" id="{1280BC7D-E63A-4950-9F47-7512352C3F3F}"/>
              </a:ext>
            </a:extLst>
          </p:cNvPr>
          <p:cNvSpPr/>
          <p:nvPr/>
        </p:nvSpPr>
        <p:spPr>
          <a:xfrm>
            <a:off x="3974126" y="2406973"/>
            <a:ext cx="597874" cy="496765"/>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sp>
        <p:nvSpPr>
          <p:cNvPr id="4" name="Ovaal 3">
            <a:extLst>
              <a:ext uri="{FF2B5EF4-FFF2-40B4-BE49-F238E27FC236}">
                <a16:creationId xmlns:a16="http://schemas.microsoft.com/office/drawing/2014/main" id="{C2AD484A-B7B0-4DB2-9712-5680A0464E7C}"/>
              </a:ext>
            </a:extLst>
          </p:cNvPr>
          <p:cNvSpPr/>
          <p:nvPr/>
        </p:nvSpPr>
        <p:spPr>
          <a:xfrm>
            <a:off x="1987065" y="2391192"/>
            <a:ext cx="1978266" cy="496765"/>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5" name="Tekstvak 4">
            <a:extLst>
              <a:ext uri="{FF2B5EF4-FFF2-40B4-BE49-F238E27FC236}">
                <a16:creationId xmlns:a16="http://schemas.microsoft.com/office/drawing/2014/main" id="{B5A9F9CD-1D58-42E0-2CB9-909B14219355}"/>
              </a:ext>
            </a:extLst>
          </p:cNvPr>
          <p:cNvSpPr txBox="1"/>
          <p:nvPr/>
        </p:nvSpPr>
        <p:spPr>
          <a:xfrm>
            <a:off x="4876800" y="3291908"/>
            <a:ext cx="2575398" cy="300082"/>
          </a:xfrm>
          <a:prstGeom prst="rect">
            <a:avLst/>
          </a:prstGeom>
          <a:noFill/>
        </p:spPr>
        <p:txBody>
          <a:bodyPr wrap="square" rtlCol="0">
            <a:spAutoFit/>
          </a:bodyPr>
          <a:lstStyle/>
          <a:p>
            <a:r>
              <a:rPr lang="nl-NL" sz="1350" i="1" dirty="0"/>
              <a:t>Ouders zonder twijfel</a:t>
            </a:r>
          </a:p>
        </p:txBody>
      </p:sp>
      <p:sp>
        <p:nvSpPr>
          <p:cNvPr id="6" name="Tekstvak 5">
            <a:extLst>
              <a:ext uri="{FF2B5EF4-FFF2-40B4-BE49-F238E27FC236}">
                <a16:creationId xmlns:a16="http://schemas.microsoft.com/office/drawing/2014/main" id="{487F6CBA-BCEB-C984-AB05-D006E703B008}"/>
              </a:ext>
            </a:extLst>
          </p:cNvPr>
          <p:cNvSpPr txBox="1"/>
          <p:nvPr/>
        </p:nvSpPr>
        <p:spPr>
          <a:xfrm>
            <a:off x="1109141" y="3143623"/>
            <a:ext cx="2575398" cy="300082"/>
          </a:xfrm>
          <a:prstGeom prst="rect">
            <a:avLst/>
          </a:prstGeom>
          <a:noFill/>
        </p:spPr>
        <p:txBody>
          <a:bodyPr wrap="square" rtlCol="0">
            <a:spAutoFit/>
          </a:bodyPr>
          <a:lstStyle/>
          <a:p>
            <a:r>
              <a:rPr lang="nl-NL" sz="1350" i="1" dirty="0"/>
              <a:t>Ouders met enige mate twijfel</a:t>
            </a:r>
          </a:p>
        </p:txBody>
      </p:sp>
      <p:cxnSp>
        <p:nvCxnSpPr>
          <p:cNvPr id="8" name="Rechte verbindingslijn met pijl 7">
            <a:extLst>
              <a:ext uri="{FF2B5EF4-FFF2-40B4-BE49-F238E27FC236}">
                <a16:creationId xmlns:a16="http://schemas.microsoft.com/office/drawing/2014/main" id="{CDED3545-1D3B-3735-CCB3-7B90283B08FD}"/>
              </a:ext>
            </a:extLst>
          </p:cNvPr>
          <p:cNvCxnSpPr>
            <a:stCxn id="4" idx="4"/>
          </p:cNvCxnSpPr>
          <p:nvPr/>
        </p:nvCxnSpPr>
        <p:spPr>
          <a:xfrm flipH="1">
            <a:off x="2404792" y="2887957"/>
            <a:ext cx="571406" cy="30277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1" name="Rechte verbindingslijn met pijl 10">
            <a:extLst>
              <a:ext uri="{FF2B5EF4-FFF2-40B4-BE49-F238E27FC236}">
                <a16:creationId xmlns:a16="http://schemas.microsoft.com/office/drawing/2014/main" id="{1C926190-24D3-4B6F-15C3-254011A3C6C2}"/>
              </a:ext>
            </a:extLst>
          </p:cNvPr>
          <p:cNvCxnSpPr>
            <a:cxnSpLocks/>
          </p:cNvCxnSpPr>
          <p:nvPr/>
        </p:nvCxnSpPr>
        <p:spPr>
          <a:xfrm>
            <a:off x="4520651" y="2805879"/>
            <a:ext cx="442608" cy="4669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5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10">
            <a:extLst>
              <a:ext uri="{FF2B5EF4-FFF2-40B4-BE49-F238E27FC236}">
                <a16:creationId xmlns:a16="http://schemas.microsoft.com/office/drawing/2014/main" id="{5BA8918B-F896-8F0F-056B-21E1BCC05018}"/>
              </a:ext>
            </a:extLst>
          </p:cNvPr>
          <p:cNvGraphicFramePr>
            <a:graphicFrameLocks/>
          </p:cNvGraphicFramePr>
          <p:nvPr/>
        </p:nvGraphicFramePr>
        <p:xfrm>
          <a:off x="-69611" y="2041705"/>
          <a:ext cx="2764447" cy="17549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jdelijke aanduiding voor inhoud 2">
            <a:extLst>
              <a:ext uri="{FF2B5EF4-FFF2-40B4-BE49-F238E27FC236}">
                <a16:creationId xmlns:a16="http://schemas.microsoft.com/office/drawing/2014/main" id="{BF7BEDAD-2B45-4AB7-B68D-EB49F7346D30}"/>
              </a:ext>
            </a:extLst>
          </p:cNvPr>
          <p:cNvSpPr>
            <a:spLocks noGrp="1"/>
          </p:cNvSpPr>
          <p:nvPr>
            <p:ph type="body" sz="quarter" idx="14"/>
          </p:nvPr>
        </p:nvSpPr>
        <p:spPr>
          <a:xfrm>
            <a:off x="522288" y="2383650"/>
            <a:ext cx="8393112" cy="2826000"/>
          </a:xfrm>
        </p:spPr>
        <p:txBody>
          <a:bodyPr/>
          <a:lstStyle/>
          <a:p>
            <a:pPr marL="0" indent="0">
              <a:buNone/>
            </a:pPr>
            <a:r>
              <a:rPr lang="nl-NL" sz="1500" dirty="0"/>
              <a:t> </a:t>
            </a:r>
            <a:r>
              <a:rPr lang="nl-NL" sz="1500" dirty="0">
                <a:sym typeface="Wingdings" panose="05000000000000000000" pitchFamily="2" charset="2"/>
              </a:rPr>
              <a:t> 	  </a:t>
            </a:r>
            <a:r>
              <a:rPr lang="nl-NL" sz="1500" dirty="0"/>
              <a:t>27,1%   van de deelnemende ouders gaf enige mate van twijfel aan</a:t>
            </a:r>
          </a:p>
          <a:p>
            <a:pPr marL="0" indent="0">
              <a:buNone/>
            </a:pPr>
            <a:endParaRPr lang="nl-NL" sz="1500" dirty="0"/>
          </a:p>
          <a:p>
            <a:pPr marL="0" indent="0">
              <a:buNone/>
            </a:pPr>
            <a:endParaRPr lang="nl-NL" sz="1500" dirty="0"/>
          </a:p>
          <a:p>
            <a:pPr marL="0" indent="0">
              <a:buNone/>
            </a:pPr>
            <a:endParaRPr lang="nl-NL" sz="1500" dirty="0"/>
          </a:p>
          <a:p>
            <a:pPr marL="0" indent="0">
              <a:buNone/>
            </a:pPr>
            <a:r>
              <a:rPr lang="nl-NL" sz="1500" dirty="0"/>
              <a:t>Karakteristieken die significant vaker voorkwamen </a:t>
            </a:r>
          </a:p>
          <a:p>
            <a:pPr marL="0" indent="0">
              <a:buNone/>
            </a:pPr>
            <a:r>
              <a:rPr lang="nl-NL" sz="1500" dirty="0"/>
              <a:t>in de groep ouders met twijfel: </a:t>
            </a:r>
          </a:p>
          <a:p>
            <a:pPr>
              <a:buFontTx/>
              <a:buChar char="-"/>
            </a:pPr>
            <a:r>
              <a:rPr lang="nl-NL" sz="1500" dirty="0"/>
              <a:t>Lager of middelbaar opleidingsniveau</a:t>
            </a:r>
          </a:p>
          <a:p>
            <a:pPr>
              <a:buFontTx/>
              <a:buChar char="-"/>
            </a:pPr>
            <a:r>
              <a:rPr lang="nl-NL" sz="1500" dirty="0"/>
              <a:t>Religieuze of antroposofische levensovertuiging</a:t>
            </a:r>
          </a:p>
          <a:p>
            <a:pPr>
              <a:buFontTx/>
              <a:buChar char="-"/>
            </a:pPr>
            <a:r>
              <a:rPr lang="nl-NL" sz="1500" dirty="0"/>
              <a:t>Geen uitgesproken intentie (geen ja/nee)</a:t>
            </a:r>
          </a:p>
          <a:p>
            <a:pPr>
              <a:buFontTx/>
              <a:buChar char="-"/>
            </a:pPr>
            <a:r>
              <a:rPr lang="nl-NL" sz="1500" dirty="0"/>
              <a:t>Jongere leeftijd</a:t>
            </a:r>
          </a:p>
          <a:p>
            <a:pPr>
              <a:buFontTx/>
              <a:buChar char="-"/>
            </a:pPr>
            <a:endParaRPr lang="nl-NL" sz="1500" dirty="0"/>
          </a:p>
          <a:p>
            <a:pPr marL="0" indent="0">
              <a:buNone/>
            </a:pPr>
            <a:endParaRPr lang="nl-NL" sz="1500" dirty="0"/>
          </a:p>
          <a:p>
            <a:pPr marL="0" indent="0">
              <a:buNone/>
            </a:pPr>
            <a:endParaRPr lang="nl-NL" sz="1500" dirty="0"/>
          </a:p>
          <a:p>
            <a:pPr marL="0" indent="0">
              <a:buNone/>
            </a:pPr>
            <a:endParaRPr lang="nl-NL" sz="1500" dirty="0"/>
          </a:p>
          <a:p>
            <a:pPr marL="0" indent="0">
              <a:buNone/>
            </a:pPr>
            <a:endParaRPr lang="nl-NL" sz="1200" dirty="0"/>
          </a:p>
          <a:p>
            <a:endParaRPr lang="nl-NL" sz="1200" dirty="0">
              <a:sym typeface="Wingdings" panose="05000000000000000000" pitchFamily="2" charset="2"/>
            </a:endParaRPr>
          </a:p>
          <a:p>
            <a:pPr lvl="1"/>
            <a:endParaRPr lang="nl-NL" sz="1200" dirty="0"/>
          </a:p>
          <a:p>
            <a:pPr marL="646097" lvl="2" indent="0">
              <a:buNone/>
            </a:pPr>
            <a:endParaRPr lang="nl-NL" sz="1200" dirty="0"/>
          </a:p>
          <a:p>
            <a:pPr lvl="1"/>
            <a:endParaRPr lang="nl-NL" sz="1600" dirty="0"/>
          </a:p>
        </p:txBody>
      </p:sp>
      <p:sp>
        <p:nvSpPr>
          <p:cNvPr id="9" name="Titel 1">
            <a:extLst>
              <a:ext uri="{FF2B5EF4-FFF2-40B4-BE49-F238E27FC236}">
                <a16:creationId xmlns:a16="http://schemas.microsoft.com/office/drawing/2014/main" id="{319C7F9B-7966-47C8-BCB8-E1CA7FDDC039}"/>
              </a:ext>
            </a:extLst>
          </p:cNvPr>
          <p:cNvSpPr>
            <a:spLocks noGrp="1"/>
          </p:cNvSpPr>
          <p:nvPr>
            <p:ph type="title"/>
          </p:nvPr>
        </p:nvSpPr>
        <p:spPr/>
        <p:txBody>
          <a:bodyPr/>
          <a:lstStyle/>
          <a:p>
            <a:r>
              <a:rPr lang="nl-NL" dirty="0"/>
              <a:t>Resultaten| twijfel en </a:t>
            </a:r>
            <a:r>
              <a:rPr lang="nl-NL" dirty="0" err="1"/>
              <a:t>karakeristieken</a:t>
            </a:r>
            <a:endParaRPr lang="nl-NL" dirty="0"/>
          </a:p>
        </p:txBody>
      </p:sp>
      <p:graphicFrame>
        <p:nvGraphicFramePr>
          <p:cNvPr id="4" name="Tabel 4">
            <a:extLst>
              <a:ext uri="{FF2B5EF4-FFF2-40B4-BE49-F238E27FC236}">
                <a16:creationId xmlns:a16="http://schemas.microsoft.com/office/drawing/2014/main" id="{4709DEB4-EA64-4E35-ACD8-B985DB0B642A}"/>
              </a:ext>
            </a:extLst>
          </p:cNvPr>
          <p:cNvGraphicFramePr>
            <a:graphicFrameLocks noGrp="1"/>
          </p:cNvGraphicFramePr>
          <p:nvPr/>
        </p:nvGraphicFramePr>
        <p:xfrm>
          <a:off x="4867384" y="2933608"/>
          <a:ext cx="3841878" cy="2512667"/>
        </p:xfrm>
        <a:graphic>
          <a:graphicData uri="http://schemas.openxmlformats.org/drawingml/2006/table">
            <a:tbl>
              <a:tblPr firstRow="1" bandRow="1">
                <a:tableStyleId>{F5AB1C69-6EDB-4FF4-983F-18BD219EF322}</a:tableStyleId>
              </a:tblPr>
              <a:tblGrid>
                <a:gridCol w="2239058">
                  <a:extLst>
                    <a:ext uri="{9D8B030D-6E8A-4147-A177-3AD203B41FA5}">
                      <a16:colId xmlns:a16="http://schemas.microsoft.com/office/drawing/2014/main" val="2097460319"/>
                    </a:ext>
                  </a:extLst>
                </a:gridCol>
                <a:gridCol w="1602820">
                  <a:extLst>
                    <a:ext uri="{9D8B030D-6E8A-4147-A177-3AD203B41FA5}">
                      <a16:colId xmlns:a16="http://schemas.microsoft.com/office/drawing/2014/main" val="2310557800"/>
                    </a:ext>
                  </a:extLst>
                </a:gridCol>
              </a:tblGrid>
              <a:tr h="445250">
                <a:tc>
                  <a:txBody>
                    <a:bodyPr/>
                    <a:lstStyle/>
                    <a:p>
                      <a:r>
                        <a:rPr lang="nl-NL" sz="1100" dirty="0"/>
                        <a:t>Karakteristieken</a:t>
                      </a:r>
                    </a:p>
                  </a:txBody>
                  <a:tcPr/>
                </a:tc>
                <a:tc>
                  <a:txBody>
                    <a:bodyPr/>
                    <a:lstStyle/>
                    <a:p>
                      <a:r>
                        <a:rPr lang="nl-NL" sz="1100" dirty="0"/>
                        <a:t>AOR</a:t>
                      </a:r>
                    </a:p>
                    <a:p>
                      <a:r>
                        <a:rPr lang="nl-NL" sz="1100" i="1" dirty="0" err="1"/>
                        <a:t>Adjusted</a:t>
                      </a:r>
                      <a:r>
                        <a:rPr lang="nl-NL" sz="1100" i="1" dirty="0"/>
                        <a:t> </a:t>
                      </a:r>
                      <a:r>
                        <a:rPr lang="nl-NL" sz="1100" i="1" dirty="0" err="1"/>
                        <a:t>odds</a:t>
                      </a:r>
                      <a:r>
                        <a:rPr lang="nl-NL" sz="1100" i="1" dirty="0"/>
                        <a:t> ratio</a:t>
                      </a:r>
                    </a:p>
                  </a:txBody>
                  <a:tcPr/>
                </a:tc>
                <a:extLst>
                  <a:ext uri="{0D108BD9-81ED-4DB2-BD59-A6C34878D82A}">
                    <a16:rowId xmlns:a16="http://schemas.microsoft.com/office/drawing/2014/main" val="1796155434"/>
                  </a:ext>
                </a:extLst>
              </a:tr>
              <a:tr h="445250">
                <a:tc>
                  <a:txBody>
                    <a:bodyPr/>
                    <a:lstStyle/>
                    <a:p>
                      <a:r>
                        <a:rPr lang="nl-NL" sz="1100" dirty="0"/>
                        <a:t>Lager of middelbaar opleidingsniveau</a:t>
                      </a:r>
                    </a:p>
                  </a:txBody>
                  <a:tcPr/>
                </a:tc>
                <a:tc>
                  <a:txBody>
                    <a:bodyPr/>
                    <a:lstStyle/>
                    <a:p>
                      <a:r>
                        <a:rPr lang="nl-NL" sz="1100" dirty="0"/>
                        <a:t>2,1 (CI 1,3-3,6)</a:t>
                      </a:r>
                    </a:p>
                  </a:txBody>
                  <a:tcPr/>
                </a:tc>
                <a:extLst>
                  <a:ext uri="{0D108BD9-81ED-4DB2-BD59-A6C34878D82A}">
                    <a16:rowId xmlns:a16="http://schemas.microsoft.com/office/drawing/2014/main" val="375007824"/>
                  </a:ext>
                </a:extLst>
              </a:tr>
              <a:tr h="445250">
                <a:tc>
                  <a:txBody>
                    <a:bodyPr/>
                    <a:lstStyle/>
                    <a:p>
                      <a:r>
                        <a:rPr lang="nl-NL" sz="1100" dirty="0"/>
                        <a:t>Religieuze of antroposofische levensovertuiging</a:t>
                      </a:r>
                    </a:p>
                  </a:txBody>
                  <a:tcPr/>
                </a:tc>
                <a:tc>
                  <a:txBody>
                    <a:bodyPr/>
                    <a:lstStyle/>
                    <a:p>
                      <a:r>
                        <a:rPr lang="nl-NL" sz="1100" dirty="0"/>
                        <a:t>1,8 (CI 1,1-2,9)</a:t>
                      </a:r>
                    </a:p>
                  </a:txBody>
                  <a:tcPr/>
                </a:tc>
                <a:extLst>
                  <a:ext uri="{0D108BD9-81ED-4DB2-BD59-A6C34878D82A}">
                    <a16:rowId xmlns:a16="http://schemas.microsoft.com/office/drawing/2014/main" val="1994059046"/>
                  </a:ext>
                </a:extLst>
              </a:tr>
              <a:tr h="796763">
                <a:tc>
                  <a:txBody>
                    <a:bodyPr/>
                    <a:lstStyle/>
                    <a:p>
                      <a:r>
                        <a:rPr lang="nl-NL" sz="1100" dirty="0"/>
                        <a:t>Geen uitgesproken intentie (ander schema, misschien, deels, waarschijnlijk)</a:t>
                      </a:r>
                    </a:p>
                    <a:p>
                      <a:endParaRPr lang="nl-NL" sz="1100" dirty="0"/>
                    </a:p>
                  </a:txBody>
                  <a:tcPr/>
                </a:tc>
                <a:tc>
                  <a:txBody>
                    <a:bodyPr/>
                    <a:lstStyle/>
                    <a:p>
                      <a:r>
                        <a:rPr lang="nl-NL" sz="1100" dirty="0"/>
                        <a:t>6,2 (CI 2,8-14,0)</a:t>
                      </a:r>
                    </a:p>
                  </a:txBody>
                  <a:tcPr/>
                </a:tc>
                <a:extLst>
                  <a:ext uri="{0D108BD9-81ED-4DB2-BD59-A6C34878D82A}">
                    <a16:rowId xmlns:a16="http://schemas.microsoft.com/office/drawing/2014/main" val="1610331283"/>
                  </a:ext>
                </a:extLst>
              </a:tr>
              <a:tr h="380154">
                <a:tc>
                  <a:txBody>
                    <a:bodyPr/>
                    <a:lstStyle/>
                    <a:p>
                      <a:r>
                        <a:rPr lang="nl-NL" sz="1100" dirty="0"/>
                        <a:t>Jongere leeftijd</a:t>
                      </a:r>
                    </a:p>
                  </a:txBody>
                  <a:tcPr/>
                </a:tc>
                <a:tc>
                  <a:txBody>
                    <a:bodyPr/>
                    <a:lstStyle/>
                    <a:p>
                      <a:r>
                        <a:rPr lang="nl-NL" sz="1100" kern="1200" dirty="0">
                          <a:solidFill>
                            <a:schemeClr val="dk1"/>
                          </a:solidFill>
                          <a:effectLst/>
                          <a:latin typeface="+mn-lt"/>
                          <a:ea typeface="+mn-ea"/>
                          <a:cs typeface="+mn-cs"/>
                        </a:rPr>
                        <a:t>1.09 (CI 1.03-1.15) </a:t>
                      </a:r>
                      <a:endParaRPr lang="nl-NL" sz="1100" dirty="0">
                        <a:effectLst/>
                      </a:endParaRPr>
                    </a:p>
                  </a:txBody>
                  <a:tcPr/>
                </a:tc>
                <a:extLst>
                  <a:ext uri="{0D108BD9-81ED-4DB2-BD59-A6C34878D82A}">
                    <a16:rowId xmlns:a16="http://schemas.microsoft.com/office/drawing/2014/main" val="1288489659"/>
                  </a:ext>
                </a:extLst>
              </a:tr>
            </a:tbl>
          </a:graphicData>
        </a:graphic>
      </p:graphicFrame>
      <p:pic>
        <p:nvPicPr>
          <p:cNvPr id="8" name="Graphic 7" descr="Man met baby silhouet">
            <a:extLst>
              <a:ext uri="{FF2B5EF4-FFF2-40B4-BE49-F238E27FC236}">
                <a16:creationId xmlns:a16="http://schemas.microsoft.com/office/drawing/2014/main" id="{A6506289-97B0-D37F-9BE1-B0F033EA9D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088" y="2560452"/>
            <a:ext cx="1173581" cy="1173581"/>
          </a:xfrm>
          <a:prstGeom prst="rect">
            <a:avLst/>
          </a:prstGeom>
        </p:spPr>
      </p:pic>
    </p:spTree>
    <p:extLst>
      <p:ext uri="{BB962C8B-B14F-4D97-AF65-F5344CB8AC3E}">
        <p14:creationId xmlns:p14="http://schemas.microsoft.com/office/powerpoint/2010/main" val="62527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BE968-0F61-B046-AAA9-AE0A4EC16520}"/>
              </a:ext>
            </a:extLst>
          </p:cNvPr>
          <p:cNvSpPr>
            <a:spLocks noGrp="1"/>
          </p:cNvSpPr>
          <p:nvPr>
            <p:ph type="title"/>
          </p:nvPr>
        </p:nvSpPr>
        <p:spPr/>
        <p:txBody>
          <a:bodyPr/>
          <a:lstStyle/>
          <a:p>
            <a:r>
              <a:rPr lang="nl-NL" dirty="0"/>
              <a:t>Resultaten | vaccinatie </a:t>
            </a:r>
            <a:r>
              <a:rPr lang="nl-NL" dirty="0" err="1"/>
              <a:t>uptake</a:t>
            </a:r>
            <a:endParaRPr lang="nl-NL" dirty="0"/>
          </a:p>
        </p:txBody>
      </p:sp>
      <p:sp>
        <p:nvSpPr>
          <p:cNvPr id="3" name="Tijdelijke aanduiding voor inhoud 2">
            <a:extLst>
              <a:ext uri="{FF2B5EF4-FFF2-40B4-BE49-F238E27FC236}">
                <a16:creationId xmlns:a16="http://schemas.microsoft.com/office/drawing/2014/main" id="{7A5263C4-4529-3DE1-CACD-D75A8775E68E}"/>
              </a:ext>
            </a:extLst>
          </p:cNvPr>
          <p:cNvSpPr>
            <a:spLocks noGrp="1"/>
          </p:cNvSpPr>
          <p:nvPr>
            <p:ph idx="1"/>
          </p:nvPr>
        </p:nvSpPr>
        <p:spPr/>
        <p:txBody>
          <a:bodyPr/>
          <a:lstStyle/>
          <a:p>
            <a:r>
              <a:rPr lang="nl-NL" dirty="0"/>
              <a:t>422/533 van de ouders gaven toestemming voor </a:t>
            </a:r>
            <a:r>
              <a:rPr lang="nl-NL" dirty="0" err="1"/>
              <a:t>Preaventis</a:t>
            </a:r>
            <a:r>
              <a:rPr lang="nl-NL" dirty="0"/>
              <a:t> database</a:t>
            </a:r>
          </a:p>
          <a:p>
            <a:r>
              <a:rPr lang="nl-NL" dirty="0"/>
              <a:t>Vaccinatie data op de leeftijd van 6 maanden:</a:t>
            </a:r>
          </a:p>
          <a:p>
            <a:pPr lvl="1"/>
            <a:r>
              <a:rPr lang="nl-NL" dirty="0"/>
              <a:t>Volgens schema: 401 (95%)</a:t>
            </a:r>
          </a:p>
          <a:p>
            <a:pPr lvl="1"/>
            <a:r>
              <a:rPr lang="nl-NL" dirty="0"/>
              <a:t>Niet volgens schema: 20 (5%)</a:t>
            </a:r>
          </a:p>
          <a:p>
            <a:endParaRPr lang="nl-NL" dirty="0"/>
          </a:p>
          <a:p>
            <a:endParaRPr lang="nl-NL" dirty="0"/>
          </a:p>
          <a:p>
            <a:pPr marL="0" indent="0">
              <a:buNone/>
            </a:pPr>
            <a:endParaRPr lang="nl-NL" dirty="0"/>
          </a:p>
          <a:p>
            <a:endParaRPr lang="nl-NL" dirty="0"/>
          </a:p>
          <a:p>
            <a:r>
              <a:rPr lang="nl-NL" sz="1950" dirty="0">
                <a:latin typeface="Calibri" panose="020F0502020204030204" pitchFamily="34" charset="0"/>
              </a:rPr>
              <a:t>Onder ouders die twijfel aangaven was het RR 2.5 (1.05-5.78) voor niet volgens het schema vaccineren.</a:t>
            </a:r>
            <a:endParaRPr lang="nl-NL" sz="1950" dirty="0"/>
          </a:p>
          <a:p>
            <a:endParaRPr lang="nl-NL" dirty="0"/>
          </a:p>
          <a:p>
            <a:endParaRPr lang="nl-NL" dirty="0"/>
          </a:p>
          <a:p>
            <a:endParaRPr lang="nl-NL" dirty="0"/>
          </a:p>
        </p:txBody>
      </p:sp>
      <p:graphicFrame>
        <p:nvGraphicFramePr>
          <p:cNvPr id="4" name="Tabel 3">
            <a:extLst>
              <a:ext uri="{FF2B5EF4-FFF2-40B4-BE49-F238E27FC236}">
                <a16:creationId xmlns:a16="http://schemas.microsoft.com/office/drawing/2014/main" id="{C0DD181C-3320-A058-1A53-121485B1E24D}"/>
              </a:ext>
            </a:extLst>
          </p:cNvPr>
          <p:cNvGraphicFramePr>
            <a:graphicFrameLocks noGrp="1"/>
          </p:cNvGraphicFramePr>
          <p:nvPr>
            <p:extLst>
              <p:ext uri="{D42A27DB-BD31-4B8C-83A1-F6EECF244321}">
                <p14:modId xmlns:p14="http://schemas.microsoft.com/office/powerpoint/2010/main" val="956817315"/>
              </p:ext>
            </p:extLst>
          </p:nvPr>
        </p:nvGraphicFramePr>
        <p:xfrm>
          <a:off x="1371600" y="3124200"/>
          <a:ext cx="6610664" cy="1160510"/>
        </p:xfrm>
        <a:graphic>
          <a:graphicData uri="http://schemas.openxmlformats.org/drawingml/2006/table">
            <a:tbl>
              <a:tblPr firstRow="1" bandRow="1">
                <a:tableStyleId>{5C22544A-7EE6-4342-B048-85BDC9FD1C3A}</a:tableStyleId>
              </a:tblPr>
              <a:tblGrid>
                <a:gridCol w="1652666">
                  <a:extLst>
                    <a:ext uri="{9D8B030D-6E8A-4147-A177-3AD203B41FA5}">
                      <a16:colId xmlns:a16="http://schemas.microsoft.com/office/drawing/2014/main" val="925605077"/>
                    </a:ext>
                  </a:extLst>
                </a:gridCol>
                <a:gridCol w="1652666">
                  <a:extLst>
                    <a:ext uri="{9D8B030D-6E8A-4147-A177-3AD203B41FA5}">
                      <a16:colId xmlns:a16="http://schemas.microsoft.com/office/drawing/2014/main" val="4244641992"/>
                    </a:ext>
                  </a:extLst>
                </a:gridCol>
                <a:gridCol w="1652666">
                  <a:extLst>
                    <a:ext uri="{9D8B030D-6E8A-4147-A177-3AD203B41FA5}">
                      <a16:colId xmlns:a16="http://schemas.microsoft.com/office/drawing/2014/main" val="441233806"/>
                    </a:ext>
                  </a:extLst>
                </a:gridCol>
                <a:gridCol w="1652666">
                  <a:extLst>
                    <a:ext uri="{9D8B030D-6E8A-4147-A177-3AD203B41FA5}">
                      <a16:colId xmlns:a16="http://schemas.microsoft.com/office/drawing/2014/main" val="207336070"/>
                    </a:ext>
                  </a:extLst>
                </a:gridCol>
              </a:tblGrid>
              <a:tr h="314690">
                <a:tc>
                  <a:txBody>
                    <a:bodyPr/>
                    <a:lstStyle/>
                    <a:p>
                      <a:endParaRPr lang="nl-NL" sz="1400" dirty="0"/>
                    </a:p>
                  </a:txBody>
                  <a:tcPr marL="68580" marR="68580" marT="34290" marB="34290"/>
                </a:tc>
                <a:tc>
                  <a:txBody>
                    <a:bodyPr/>
                    <a:lstStyle/>
                    <a:p>
                      <a:r>
                        <a:rPr lang="nl-NL" sz="1400" dirty="0"/>
                        <a:t>Niet volgens schema </a:t>
                      </a:r>
                    </a:p>
                  </a:txBody>
                  <a:tcPr marL="68580" marR="68580" marT="34290" marB="34290"/>
                </a:tc>
                <a:tc>
                  <a:txBody>
                    <a:bodyPr/>
                    <a:lstStyle/>
                    <a:p>
                      <a:r>
                        <a:rPr lang="nl-NL" sz="1400" dirty="0"/>
                        <a:t>Volgens schema</a:t>
                      </a:r>
                    </a:p>
                  </a:txBody>
                  <a:tcPr marL="68580" marR="68580" marT="34290" marB="34290"/>
                </a:tc>
                <a:tc>
                  <a:txBody>
                    <a:bodyPr/>
                    <a:lstStyle/>
                    <a:p>
                      <a:endParaRPr lang="nl-NL" sz="1400" dirty="0"/>
                    </a:p>
                  </a:txBody>
                  <a:tcPr marL="68580" marR="68580" marT="34290" marB="34290"/>
                </a:tc>
                <a:extLst>
                  <a:ext uri="{0D108BD9-81ED-4DB2-BD59-A6C34878D82A}">
                    <a16:rowId xmlns:a16="http://schemas.microsoft.com/office/drawing/2014/main" val="2905738576"/>
                  </a:ext>
                </a:extLst>
              </a:tr>
              <a:tr h="274320">
                <a:tc>
                  <a:txBody>
                    <a:bodyPr/>
                    <a:lstStyle/>
                    <a:p>
                      <a:r>
                        <a:rPr lang="nl-NL" sz="1400" dirty="0"/>
                        <a:t>Twijfel</a:t>
                      </a:r>
                    </a:p>
                  </a:txBody>
                  <a:tcPr marL="68580" marR="68580" marT="34290" marB="34290"/>
                </a:tc>
                <a:tc>
                  <a:txBody>
                    <a:bodyPr/>
                    <a:lstStyle/>
                    <a:p>
                      <a:r>
                        <a:rPr lang="nl-NL" sz="1400" dirty="0"/>
                        <a:t>9 </a:t>
                      </a:r>
                    </a:p>
                  </a:txBody>
                  <a:tcPr marL="68580" marR="68580" marT="34290" marB="34290"/>
                </a:tc>
                <a:tc>
                  <a:txBody>
                    <a:bodyPr/>
                    <a:lstStyle/>
                    <a:p>
                      <a:r>
                        <a:rPr lang="nl-NL" sz="1400" dirty="0"/>
                        <a:t>96</a:t>
                      </a:r>
                    </a:p>
                  </a:txBody>
                  <a:tcPr marL="68580" marR="68580" marT="34290" marB="34290"/>
                </a:tc>
                <a:tc>
                  <a:txBody>
                    <a:bodyPr/>
                    <a:lstStyle/>
                    <a:p>
                      <a:r>
                        <a:rPr lang="nl-NL" sz="1400" dirty="0"/>
                        <a:t>105</a:t>
                      </a:r>
                    </a:p>
                  </a:txBody>
                  <a:tcPr marL="68580" marR="68580" marT="34290" marB="34290"/>
                </a:tc>
                <a:extLst>
                  <a:ext uri="{0D108BD9-81ED-4DB2-BD59-A6C34878D82A}">
                    <a16:rowId xmlns:a16="http://schemas.microsoft.com/office/drawing/2014/main" val="2925843035"/>
                  </a:ext>
                </a:extLst>
              </a:tr>
              <a:tr h="274320">
                <a:tc>
                  <a:txBody>
                    <a:bodyPr/>
                    <a:lstStyle/>
                    <a:p>
                      <a:r>
                        <a:rPr lang="nl-NL" sz="1400" dirty="0"/>
                        <a:t>Geen twijfel</a:t>
                      </a:r>
                    </a:p>
                  </a:txBody>
                  <a:tcPr marL="68580" marR="68580" marT="34290" marB="34290"/>
                </a:tc>
                <a:tc>
                  <a:txBody>
                    <a:bodyPr/>
                    <a:lstStyle/>
                    <a:p>
                      <a:r>
                        <a:rPr lang="nl-NL" sz="1400" dirty="0"/>
                        <a:t>11</a:t>
                      </a:r>
                    </a:p>
                  </a:txBody>
                  <a:tcPr marL="68580" marR="68580" marT="34290" marB="34290"/>
                </a:tc>
                <a:tc>
                  <a:txBody>
                    <a:bodyPr/>
                    <a:lstStyle/>
                    <a:p>
                      <a:r>
                        <a:rPr lang="nl-NL" sz="1400" dirty="0"/>
                        <a:t>305</a:t>
                      </a:r>
                    </a:p>
                  </a:txBody>
                  <a:tcPr marL="68580" marR="68580" marT="34290" marB="34290"/>
                </a:tc>
                <a:tc>
                  <a:txBody>
                    <a:bodyPr/>
                    <a:lstStyle/>
                    <a:p>
                      <a:r>
                        <a:rPr lang="nl-NL" sz="1400" dirty="0"/>
                        <a:t>316</a:t>
                      </a:r>
                    </a:p>
                  </a:txBody>
                  <a:tcPr marL="68580" marR="68580" marT="34290" marB="34290"/>
                </a:tc>
                <a:extLst>
                  <a:ext uri="{0D108BD9-81ED-4DB2-BD59-A6C34878D82A}">
                    <a16:rowId xmlns:a16="http://schemas.microsoft.com/office/drawing/2014/main" val="2159341195"/>
                  </a:ext>
                </a:extLst>
              </a:tr>
              <a:tr h="274320">
                <a:tc>
                  <a:txBody>
                    <a:bodyPr/>
                    <a:lstStyle/>
                    <a:p>
                      <a:endParaRPr lang="nl-NL" sz="1400"/>
                    </a:p>
                  </a:txBody>
                  <a:tcPr marL="68580" marR="68580" marT="34290" marB="34290"/>
                </a:tc>
                <a:tc>
                  <a:txBody>
                    <a:bodyPr/>
                    <a:lstStyle/>
                    <a:p>
                      <a:r>
                        <a:rPr lang="nl-NL" sz="1400" dirty="0"/>
                        <a:t>20</a:t>
                      </a:r>
                    </a:p>
                  </a:txBody>
                  <a:tcPr marL="68580" marR="68580" marT="34290" marB="34290"/>
                </a:tc>
                <a:tc>
                  <a:txBody>
                    <a:bodyPr/>
                    <a:lstStyle/>
                    <a:p>
                      <a:r>
                        <a:rPr lang="nl-NL" sz="1400" dirty="0"/>
                        <a:t>401</a:t>
                      </a:r>
                    </a:p>
                  </a:txBody>
                  <a:tcPr marL="68580" marR="68580" marT="34290" marB="34290"/>
                </a:tc>
                <a:tc>
                  <a:txBody>
                    <a:bodyPr/>
                    <a:lstStyle/>
                    <a:p>
                      <a:endParaRPr lang="nl-NL" sz="1400" dirty="0"/>
                    </a:p>
                  </a:txBody>
                  <a:tcPr marL="68580" marR="68580" marT="34290" marB="34290"/>
                </a:tc>
                <a:extLst>
                  <a:ext uri="{0D108BD9-81ED-4DB2-BD59-A6C34878D82A}">
                    <a16:rowId xmlns:a16="http://schemas.microsoft.com/office/drawing/2014/main" val="3615262319"/>
                  </a:ext>
                </a:extLst>
              </a:tr>
            </a:tbl>
          </a:graphicData>
        </a:graphic>
      </p:graphicFrame>
    </p:spTree>
    <p:extLst>
      <p:ext uri="{BB962C8B-B14F-4D97-AF65-F5344CB8AC3E}">
        <p14:creationId xmlns:p14="http://schemas.microsoft.com/office/powerpoint/2010/main" val="309374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CE6F4-4BA3-4454-B7A4-EC6FFE04E11A}"/>
              </a:ext>
            </a:extLst>
          </p:cNvPr>
          <p:cNvSpPr>
            <a:spLocks noGrp="1"/>
          </p:cNvSpPr>
          <p:nvPr>
            <p:ph type="title"/>
          </p:nvPr>
        </p:nvSpPr>
        <p:spPr/>
        <p:txBody>
          <a:bodyPr/>
          <a:lstStyle/>
          <a:p>
            <a:r>
              <a:rPr lang="nl-NL" dirty="0"/>
              <a:t>Take home </a:t>
            </a:r>
          </a:p>
        </p:txBody>
      </p:sp>
      <p:sp>
        <p:nvSpPr>
          <p:cNvPr id="3" name="Tijdelijke aanduiding voor inhoud 2">
            <a:extLst>
              <a:ext uri="{FF2B5EF4-FFF2-40B4-BE49-F238E27FC236}">
                <a16:creationId xmlns:a16="http://schemas.microsoft.com/office/drawing/2014/main" id="{C02C9D13-8CCE-C3AC-CB57-60DE697B8347}"/>
              </a:ext>
            </a:extLst>
          </p:cNvPr>
          <p:cNvSpPr>
            <a:spLocks noGrp="1"/>
          </p:cNvSpPr>
          <p:nvPr>
            <p:ph idx="1"/>
          </p:nvPr>
        </p:nvSpPr>
        <p:spPr>
          <a:xfrm>
            <a:off x="1068049" y="2742388"/>
            <a:ext cx="7553951" cy="3152632"/>
          </a:xfrm>
        </p:spPr>
        <p:txBody>
          <a:bodyPr/>
          <a:lstStyle/>
          <a:p>
            <a:pPr marL="0" indent="0">
              <a:buNone/>
            </a:pPr>
            <a:r>
              <a:rPr lang="nl-NL" sz="2100" b="1" dirty="0"/>
              <a:t>Onder ouders van pasgeboren kinderen, geeft 27% aan dat zij een mate van twijfel hebben over de vaccinaties van het RVP</a:t>
            </a:r>
          </a:p>
          <a:p>
            <a:pPr marL="0" indent="0">
              <a:buNone/>
            </a:pPr>
            <a:endParaRPr lang="nl-NL" sz="2100" b="1" dirty="0"/>
          </a:p>
          <a:p>
            <a:pPr marL="0" indent="0">
              <a:buNone/>
            </a:pPr>
            <a:r>
              <a:rPr lang="nl-NL" sz="2100" dirty="0"/>
              <a:t>Binnen deze groep zijn ouders jonger, lager opgeleid en hebben vaker een religieuze of antroposofische levensovertuiging. </a:t>
            </a:r>
          </a:p>
          <a:p>
            <a:pPr marL="0" indent="0">
              <a:buNone/>
            </a:pPr>
            <a:r>
              <a:rPr lang="nl-NL" sz="2100" dirty="0"/>
              <a:t>Ook waren zij minder zeker in hun intentie om wel of niet te vaccineren of hadden een voorkeur voor een alternatief schema. </a:t>
            </a:r>
          </a:p>
        </p:txBody>
      </p:sp>
      <p:pic>
        <p:nvPicPr>
          <p:cNvPr id="4" name="Graphic 3" descr="Man met baby silhouet">
            <a:extLst>
              <a:ext uri="{FF2B5EF4-FFF2-40B4-BE49-F238E27FC236}">
                <a16:creationId xmlns:a16="http://schemas.microsoft.com/office/drawing/2014/main" id="{9D6D7414-44D0-23F3-832A-152688F0E1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2742388"/>
            <a:ext cx="1173581" cy="1173581"/>
          </a:xfrm>
          <a:prstGeom prst="rect">
            <a:avLst/>
          </a:prstGeom>
        </p:spPr>
      </p:pic>
    </p:spTree>
    <p:extLst>
      <p:ext uri="{BB962C8B-B14F-4D97-AF65-F5344CB8AC3E}">
        <p14:creationId xmlns:p14="http://schemas.microsoft.com/office/powerpoint/2010/main" val="377732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1E3C323-408D-9827-666C-F305261B4804}"/>
              </a:ext>
            </a:extLst>
          </p:cNvPr>
          <p:cNvSpPr>
            <a:spLocks noGrp="1"/>
          </p:cNvSpPr>
          <p:nvPr>
            <p:ph type="body" sz="quarter" idx="14"/>
          </p:nvPr>
        </p:nvSpPr>
        <p:spPr>
          <a:xfrm>
            <a:off x="1001268" y="2962656"/>
            <a:ext cx="7620732" cy="2246994"/>
          </a:xfrm>
        </p:spPr>
        <p:txBody>
          <a:bodyPr/>
          <a:lstStyle/>
          <a:p>
            <a:pPr marL="0" indent="0">
              <a:buNone/>
            </a:pPr>
            <a:r>
              <a:rPr lang="en-US" sz="2100" dirty="0" err="1">
                <a:latin typeface="Calibri"/>
                <a:cs typeface="Calibri" panose="020F0502020204030204" pitchFamily="34" charset="0"/>
              </a:rPr>
              <a:t>Ouders</a:t>
            </a:r>
            <a:r>
              <a:rPr lang="en-US" sz="2100" dirty="0">
                <a:latin typeface="Calibri"/>
                <a:cs typeface="Calibri" panose="020F0502020204030204" pitchFamily="34" charset="0"/>
              </a:rPr>
              <a:t> van </a:t>
            </a:r>
            <a:r>
              <a:rPr lang="en-US" sz="2100" dirty="0" err="1">
                <a:latin typeface="Calibri"/>
                <a:cs typeface="Calibri" panose="020F0502020204030204" pitchFamily="34" charset="0"/>
              </a:rPr>
              <a:t>pasgeboren</a:t>
            </a:r>
            <a:r>
              <a:rPr lang="en-US" sz="2100" dirty="0">
                <a:latin typeface="Calibri"/>
                <a:cs typeface="Calibri" panose="020F0502020204030204" pitchFamily="34" charset="0"/>
              </a:rPr>
              <a:t> </a:t>
            </a:r>
            <a:r>
              <a:rPr lang="en-US" sz="2100" dirty="0" err="1">
                <a:latin typeface="Calibri"/>
                <a:cs typeface="Calibri" panose="020F0502020204030204" pitchFamily="34" charset="0"/>
              </a:rPr>
              <a:t>kinderen</a:t>
            </a:r>
            <a:r>
              <a:rPr lang="en-US" sz="2100" dirty="0">
                <a:latin typeface="Calibri"/>
                <a:cs typeface="Calibri" panose="020F0502020204030204" pitchFamily="34" charset="0"/>
              </a:rPr>
              <a:t> </a:t>
            </a:r>
            <a:r>
              <a:rPr lang="en-US" sz="2100" b="1" dirty="0">
                <a:latin typeface="Calibri"/>
                <a:cs typeface="Calibri" panose="020F0502020204030204" pitchFamily="34" charset="0"/>
              </a:rPr>
              <a:t>die </a:t>
            </a:r>
            <a:r>
              <a:rPr lang="en-US" sz="2100" b="1" dirty="0" err="1">
                <a:latin typeface="Calibri"/>
                <a:cs typeface="Calibri" panose="020F0502020204030204" pitchFamily="34" charset="0"/>
              </a:rPr>
              <a:t>twijfel</a:t>
            </a:r>
            <a:r>
              <a:rPr lang="en-US" sz="2100" b="1" dirty="0">
                <a:latin typeface="Calibri"/>
                <a:cs typeface="Calibri" panose="020F0502020204030204" pitchFamily="34" charset="0"/>
              </a:rPr>
              <a:t> </a:t>
            </a:r>
            <a:r>
              <a:rPr lang="en-US" sz="2100" b="1" dirty="0" err="1">
                <a:latin typeface="Calibri"/>
                <a:cs typeface="Calibri" panose="020F0502020204030204" pitchFamily="34" charset="0"/>
              </a:rPr>
              <a:t>aangaven</a:t>
            </a:r>
            <a:r>
              <a:rPr lang="en-US" sz="2100" b="1" dirty="0">
                <a:latin typeface="Calibri"/>
                <a:cs typeface="Calibri" panose="020F0502020204030204" pitchFamily="34" charset="0"/>
              </a:rPr>
              <a:t> in </a:t>
            </a:r>
            <a:r>
              <a:rPr lang="en-US" sz="2100" b="1" dirty="0" err="1">
                <a:latin typeface="Calibri"/>
                <a:cs typeface="Calibri" panose="020F0502020204030204" pitchFamily="34" charset="0"/>
              </a:rPr>
              <a:t>hun</a:t>
            </a:r>
            <a:r>
              <a:rPr lang="en-US" sz="2100" b="1" dirty="0">
                <a:latin typeface="Calibri"/>
                <a:cs typeface="Calibri" panose="020F0502020204030204" pitchFamily="34" charset="0"/>
              </a:rPr>
              <a:t> </a:t>
            </a:r>
            <a:r>
              <a:rPr lang="en-US" sz="2100" b="1" dirty="0" err="1">
                <a:latin typeface="Calibri"/>
                <a:cs typeface="Calibri" panose="020F0502020204030204" pitchFamily="34" charset="0"/>
              </a:rPr>
              <a:t>keuze</a:t>
            </a:r>
            <a:r>
              <a:rPr lang="en-US" sz="2100" dirty="0">
                <a:latin typeface="Calibri"/>
                <a:cs typeface="Calibri" panose="020F0502020204030204" pitchFamily="34" charset="0"/>
              </a:rPr>
              <a:t>, </a:t>
            </a:r>
            <a:r>
              <a:rPr lang="en-US" sz="2100" dirty="0" err="1">
                <a:latin typeface="Calibri"/>
                <a:cs typeface="Calibri" panose="020F0502020204030204" pitchFamily="34" charset="0"/>
              </a:rPr>
              <a:t>vaccineerden</a:t>
            </a:r>
            <a:r>
              <a:rPr lang="en-US" sz="2100" dirty="0">
                <a:latin typeface="Calibri"/>
                <a:cs typeface="Calibri" panose="020F0502020204030204" pitchFamily="34" charset="0"/>
              </a:rPr>
              <a:t> </a:t>
            </a:r>
            <a:r>
              <a:rPr lang="en-US" sz="2100" dirty="0" err="1">
                <a:latin typeface="Calibri"/>
                <a:cs typeface="Calibri" panose="020F0502020204030204" pitchFamily="34" charset="0"/>
              </a:rPr>
              <a:t>hun</a:t>
            </a:r>
            <a:r>
              <a:rPr lang="en-US" sz="2100" dirty="0">
                <a:latin typeface="Calibri"/>
                <a:cs typeface="Calibri" panose="020F0502020204030204" pitchFamily="34" charset="0"/>
              </a:rPr>
              <a:t> kind </a:t>
            </a:r>
            <a:r>
              <a:rPr lang="en-US" sz="2100" b="1" dirty="0" err="1">
                <a:latin typeface="Calibri"/>
                <a:cs typeface="Calibri" panose="020F0502020204030204" pitchFamily="34" charset="0"/>
              </a:rPr>
              <a:t>vaker</a:t>
            </a:r>
            <a:r>
              <a:rPr lang="en-US" sz="2100" b="1" dirty="0">
                <a:latin typeface="Calibri"/>
                <a:cs typeface="Calibri" panose="020F0502020204030204" pitchFamily="34" charset="0"/>
              </a:rPr>
              <a:t> </a:t>
            </a:r>
            <a:r>
              <a:rPr lang="en-US" sz="2100" b="1" dirty="0" err="1">
                <a:latin typeface="Calibri"/>
                <a:cs typeface="Calibri" panose="020F0502020204030204" pitchFamily="34" charset="0"/>
              </a:rPr>
              <a:t>niet</a:t>
            </a:r>
            <a:r>
              <a:rPr lang="en-US" sz="2100" b="1" dirty="0">
                <a:latin typeface="Calibri"/>
                <a:cs typeface="Calibri" panose="020F0502020204030204" pitchFamily="34" charset="0"/>
              </a:rPr>
              <a:t> </a:t>
            </a:r>
            <a:r>
              <a:rPr lang="en-US" sz="2100" dirty="0" err="1">
                <a:latin typeface="Calibri"/>
                <a:cs typeface="Calibri" panose="020F0502020204030204" pitchFamily="34" charset="0"/>
              </a:rPr>
              <a:t>volgens</a:t>
            </a:r>
            <a:r>
              <a:rPr lang="en-US" sz="2100" dirty="0">
                <a:latin typeface="Calibri"/>
                <a:cs typeface="Calibri" panose="020F0502020204030204" pitchFamily="34" charset="0"/>
              </a:rPr>
              <a:t> het </a:t>
            </a:r>
            <a:r>
              <a:rPr lang="en-US" sz="2100" dirty="0" err="1">
                <a:latin typeface="Calibri"/>
                <a:cs typeface="Calibri" panose="020F0502020204030204" pitchFamily="34" charset="0"/>
              </a:rPr>
              <a:t>aanbevolen</a:t>
            </a:r>
            <a:r>
              <a:rPr lang="en-US" sz="2100" dirty="0">
                <a:latin typeface="Calibri"/>
                <a:cs typeface="Calibri" panose="020F0502020204030204" pitchFamily="34" charset="0"/>
              </a:rPr>
              <a:t> schema</a:t>
            </a:r>
          </a:p>
          <a:p>
            <a:pPr marL="0" indent="0">
              <a:buNone/>
            </a:pPr>
            <a:r>
              <a:rPr lang="en-US" sz="2100" dirty="0"/>
              <a:t>RR 2.5 (1.05-5.78)</a:t>
            </a:r>
          </a:p>
          <a:p>
            <a:pPr marL="0" indent="0">
              <a:buNone/>
            </a:pPr>
            <a:endParaRPr lang="en-US" sz="2100" b="1" dirty="0">
              <a:latin typeface="Calibri"/>
              <a:cs typeface="Calibri" panose="020F0502020204030204" pitchFamily="34" charset="0"/>
            </a:endParaRPr>
          </a:p>
          <a:p>
            <a:pPr marL="0" indent="0">
              <a:buNone/>
            </a:pPr>
            <a:endParaRPr lang="nl-NL" dirty="0"/>
          </a:p>
        </p:txBody>
      </p:sp>
      <p:sp>
        <p:nvSpPr>
          <p:cNvPr id="4" name="Titel 3">
            <a:extLst>
              <a:ext uri="{FF2B5EF4-FFF2-40B4-BE49-F238E27FC236}">
                <a16:creationId xmlns:a16="http://schemas.microsoft.com/office/drawing/2014/main" id="{722F980A-5420-A88E-25A8-AB6B0E4217F7}"/>
              </a:ext>
            </a:extLst>
          </p:cNvPr>
          <p:cNvSpPr>
            <a:spLocks noGrp="1"/>
          </p:cNvSpPr>
          <p:nvPr>
            <p:ph type="title"/>
          </p:nvPr>
        </p:nvSpPr>
        <p:spPr/>
        <p:txBody>
          <a:bodyPr/>
          <a:lstStyle/>
          <a:p>
            <a:r>
              <a:rPr lang="nl-NL" dirty="0"/>
              <a:t>Take home</a:t>
            </a:r>
          </a:p>
        </p:txBody>
      </p:sp>
      <p:pic>
        <p:nvPicPr>
          <p:cNvPr id="5" name="Afbeelding 4">
            <a:extLst>
              <a:ext uri="{FF2B5EF4-FFF2-40B4-BE49-F238E27FC236}">
                <a16:creationId xmlns:a16="http://schemas.microsoft.com/office/drawing/2014/main" id="{9E52445D-9B84-05A4-184C-FAE506DCF052}"/>
              </a:ext>
            </a:extLst>
          </p:cNvPr>
          <p:cNvPicPr>
            <a:picLocks noChangeAspect="1"/>
          </p:cNvPicPr>
          <p:nvPr/>
        </p:nvPicPr>
        <p:blipFill rotWithShape="1">
          <a:blip r:embed="rId2"/>
          <a:srcRect b="26942"/>
          <a:stretch/>
        </p:blipFill>
        <p:spPr>
          <a:xfrm>
            <a:off x="5616702" y="3755289"/>
            <a:ext cx="3160979" cy="1460662"/>
          </a:xfrm>
          <a:prstGeom prst="rect">
            <a:avLst/>
          </a:prstGeom>
          <a:noFill/>
        </p:spPr>
      </p:pic>
      <p:pic>
        <p:nvPicPr>
          <p:cNvPr id="7" name="Graphic 6" descr="Lijn met pijl: Lichte curve met effen opvulling">
            <a:extLst>
              <a:ext uri="{FF2B5EF4-FFF2-40B4-BE49-F238E27FC236}">
                <a16:creationId xmlns:a16="http://schemas.microsoft.com/office/drawing/2014/main" id="{CF0AB393-3992-B68B-2922-086EC735E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3430" y="3922776"/>
            <a:ext cx="685800" cy="685800"/>
          </a:xfrm>
          <a:prstGeom prst="rect">
            <a:avLst/>
          </a:prstGeom>
        </p:spPr>
      </p:pic>
      <p:pic>
        <p:nvPicPr>
          <p:cNvPr id="9" name="Graphic 8" descr="Sluiten met effen opvulling">
            <a:extLst>
              <a:ext uri="{FF2B5EF4-FFF2-40B4-BE49-F238E27FC236}">
                <a16:creationId xmlns:a16="http://schemas.microsoft.com/office/drawing/2014/main" id="{56D54663-527A-06AC-4401-69E8CD80F5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9374" y="4086153"/>
            <a:ext cx="392121" cy="392121"/>
          </a:xfrm>
          <a:prstGeom prst="rect">
            <a:avLst/>
          </a:prstGeom>
        </p:spPr>
      </p:pic>
      <p:pic>
        <p:nvPicPr>
          <p:cNvPr id="6" name="Graphic 5" descr="Naald silhouet">
            <a:extLst>
              <a:ext uri="{FF2B5EF4-FFF2-40B4-BE49-F238E27FC236}">
                <a16:creationId xmlns:a16="http://schemas.microsoft.com/office/drawing/2014/main" id="{B2DF2832-8611-FBE7-0C73-35B8B16FE0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588" y="2983763"/>
            <a:ext cx="829818" cy="829818"/>
          </a:xfrm>
          <a:prstGeom prst="rect">
            <a:avLst/>
          </a:prstGeom>
        </p:spPr>
      </p:pic>
    </p:spTree>
    <p:extLst>
      <p:ext uri="{BB962C8B-B14F-4D97-AF65-F5344CB8AC3E}">
        <p14:creationId xmlns:p14="http://schemas.microsoft.com/office/powerpoint/2010/main" val="54129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7B764-3725-72E3-8EE2-CC62707B874D}"/>
              </a:ext>
            </a:extLst>
          </p:cNvPr>
          <p:cNvSpPr>
            <a:spLocks noGrp="1"/>
          </p:cNvSpPr>
          <p:nvPr>
            <p:ph type="title"/>
          </p:nvPr>
        </p:nvSpPr>
        <p:spPr/>
        <p:txBody>
          <a:bodyPr/>
          <a:lstStyle/>
          <a:p>
            <a:pPr algn="ctr"/>
            <a:r>
              <a:rPr lang="nl-NL" dirty="0"/>
              <a:t>Discussie</a:t>
            </a:r>
          </a:p>
        </p:txBody>
      </p:sp>
      <p:sp>
        <p:nvSpPr>
          <p:cNvPr id="3" name="Tijdelijke aanduiding voor inhoud 2">
            <a:extLst>
              <a:ext uri="{FF2B5EF4-FFF2-40B4-BE49-F238E27FC236}">
                <a16:creationId xmlns:a16="http://schemas.microsoft.com/office/drawing/2014/main" id="{DDCED35B-AD5D-E9D5-5505-420C08D43818}"/>
              </a:ext>
            </a:extLst>
          </p:cNvPr>
          <p:cNvSpPr>
            <a:spLocks noGrp="1"/>
          </p:cNvSpPr>
          <p:nvPr>
            <p:ph idx="4294967295"/>
          </p:nvPr>
        </p:nvSpPr>
        <p:spPr>
          <a:xfrm>
            <a:off x="535781" y="2382441"/>
            <a:ext cx="8372475" cy="3152775"/>
          </a:xfrm>
        </p:spPr>
        <p:txBody>
          <a:bodyPr/>
          <a:lstStyle/>
          <a:p>
            <a:pPr>
              <a:buFont typeface="Wingdings" pitchFamily="2" charset="2"/>
              <a:buChar char="Ø"/>
            </a:pPr>
            <a:r>
              <a:rPr lang="nl-NL" dirty="0"/>
              <a:t>Selectiebias: hoogopgeleide moeders, acceptatie van vaccinatie hoog</a:t>
            </a:r>
          </a:p>
          <a:p>
            <a:pPr>
              <a:buFont typeface="Wingdings" pitchFamily="2" charset="2"/>
              <a:buChar char="Ø"/>
            </a:pPr>
            <a:endParaRPr lang="nl-NL" dirty="0"/>
          </a:p>
          <a:p>
            <a:pPr>
              <a:buFont typeface="Wingdings" pitchFamily="2" charset="2"/>
              <a:buChar char="Ø"/>
            </a:pPr>
            <a:r>
              <a:rPr lang="nl-NL" dirty="0"/>
              <a:t>Aandachtsgebieden voor verder onderzoek:</a:t>
            </a:r>
          </a:p>
          <a:p>
            <a:pPr marL="646097" lvl="2" indent="0">
              <a:buNone/>
            </a:pPr>
            <a:r>
              <a:rPr lang="nl-NL" dirty="0"/>
              <a:t>	Lager opgeleiden</a:t>
            </a:r>
          </a:p>
          <a:p>
            <a:pPr marL="646097" lvl="2" indent="0">
              <a:buNone/>
            </a:pPr>
            <a:r>
              <a:rPr lang="nl-NL" dirty="0"/>
              <a:t>	Perspectief van professionals </a:t>
            </a:r>
          </a:p>
          <a:p>
            <a:pPr marL="646097" lvl="2" indent="0">
              <a:buNone/>
            </a:pPr>
            <a:r>
              <a:rPr lang="nl-NL" dirty="0"/>
              <a:t>	Besluitvorming over vaccinaties en ondersteuning hierin</a:t>
            </a:r>
          </a:p>
          <a:p>
            <a:pPr marL="646097" lvl="2" indent="0">
              <a:buNone/>
            </a:pPr>
            <a:endParaRPr lang="nl-NL" dirty="0"/>
          </a:p>
          <a:p>
            <a:pPr>
              <a:lnSpc>
                <a:spcPct val="150000"/>
              </a:lnSpc>
              <a:buFont typeface="Wingdings" pitchFamily="2" charset="2"/>
              <a:buChar char="Ø"/>
            </a:pPr>
            <a:r>
              <a:rPr lang="nl-NL" dirty="0"/>
              <a:t>Bredere context: voldoet de keten van zorg om (aanstaande) ouders adequaat te informeren en voorzien in hun behoeften? </a:t>
            </a:r>
          </a:p>
          <a:p>
            <a:pPr marL="0" indent="0">
              <a:lnSpc>
                <a:spcPct val="150000"/>
              </a:lnSpc>
              <a:buNone/>
            </a:pPr>
            <a:r>
              <a:rPr lang="nl-NL" dirty="0"/>
              <a:t>	</a:t>
            </a:r>
            <a:endParaRPr lang="nl-NL" b="1" dirty="0"/>
          </a:p>
        </p:txBody>
      </p:sp>
      <p:pic>
        <p:nvPicPr>
          <p:cNvPr id="5" name="Graphic 4" descr="Puzzelstukjes silhouet">
            <a:extLst>
              <a:ext uri="{FF2B5EF4-FFF2-40B4-BE49-F238E27FC236}">
                <a16:creationId xmlns:a16="http://schemas.microsoft.com/office/drawing/2014/main" id="{3941F5C0-F3B6-28CA-6825-62CFD8A20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449" y="3287166"/>
            <a:ext cx="1028194" cy="1028194"/>
          </a:xfrm>
          <a:prstGeom prst="rect">
            <a:avLst/>
          </a:prstGeom>
        </p:spPr>
      </p:pic>
    </p:spTree>
    <p:extLst>
      <p:ext uri="{BB962C8B-B14F-4D97-AF65-F5344CB8AC3E}">
        <p14:creationId xmlns:p14="http://schemas.microsoft.com/office/powerpoint/2010/main" val="59018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B91EDB3-B6FB-D6C1-1269-56F5C13344C0}"/>
              </a:ext>
            </a:extLst>
          </p:cNvPr>
          <p:cNvSpPr>
            <a:spLocks noGrp="1"/>
          </p:cNvSpPr>
          <p:nvPr>
            <p:ph type="body" sz="quarter" idx="14"/>
          </p:nvPr>
        </p:nvSpPr>
        <p:spPr>
          <a:xfrm>
            <a:off x="522288" y="2383650"/>
            <a:ext cx="4039200" cy="2826000"/>
          </a:xfrm>
        </p:spPr>
        <p:txBody>
          <a:bodyPr/>
          <a:lstStyle/>
          <a:p>
            <a:pPr marL="0" indent="0">
              <a:buNone/>
            </a:pPr>
            <a:r>
              <a:rPr lang="en-US" dirty="0"/>
              <a:t>Met dank </a:t>
            </a:r>
            <a:r>
              <a:rPr lang="en-US" dirty="0" err="1"/>
              <a:t>aan</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Radboudumc</a:t>
            </a:r>
            <a:r>
              <a:rPr lang="en-US" dirty="0"/>
              <a:t>: </a:t>
            </a:r>
          </a:p>
          <a:p>
            <a:pPr marL="0" indent="0">
              <a:buNone/>
            </a:pPr>
            <a:r>
              <a:rPr lang="en-US" dirty="0"/>
              <a:t>- Prof. </a:t>
            </a:r>
            <a:r>
              <a:rPr lang="en-US" dirty="0" err="1"/>
              <a:t>Marlies</a:t>
            </a:r>
            <a:r>
              <a:rPr lang="en-US" dirty="0"/>
              <a:t> </a:t>
            </a:r>
            <a:r>
              <a:rPr lang="en-US" dirty="0" err="1"/>
              <a:t>Hulscher</a:t>
            </a:r>
            <a:endParaRPr lang="en-US" dirty="0"/>
          </a:p>
          <a:p>
            <a:pPr marL="0" indent="0">
              <a:buNone/>
            </a:pPr>
            <a:r>
              <a:rPr lang="en-US" dirty="0"/>
              <a:t>- Dr. Jeannine </a:t>
            </a:r>
            <a:r>
              <a:rPr lang="en-US" dirty="0" err="1"/>
              <a:t>Hautvast</a:t>
            </a:r>
            <a:endParaRPr lang="en-US" dirty="0"/>
          </a:p>
          <a:p>
            <a:pPr marL="0" indent="0">
              <a:buNone/>
            </a:pPr>
            <a:endParaRPr lang="en-US" dirty="0"/>
          </a:p>
          <a:p>
            <a:pPr marL="0" indent="0">
              <a:buNone/>
            </a:pPr>
            <a:endParaRPr lang="en-US" dirty="0"/>
          </a:p>
        </p:txBody>
      </p:sp>
      <p:pic>
        <p:nvPicPr>
          <p:cNvPr id="3" name="Afbeelding 2" descr="Verschillende gekleurde vraagtekens">
            <a:extLst>
              <a:ext uri="{FF2B5EF4-FFF2-40B4-BE49-F238E27FC236}">
                <a16:creationId xmlns:a16="http://schemas.microsoft.com/office/drawing/2014/main" id="{A0FD5264-1119-F620-F934-EF0BB27DF8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182" y="2678710"/>
            <a:ext cx="3974900" cy="2235881"/>
          </a:xfrm>
          <a:prstGeom prst="rect">
            <a:avLst/>
          </a:prstGeom>
          <a:noFill/>
        </p:spPr>
      </p:pic>
      <p:sp>
        <p:nvSpPr>
          <p:cNvPr id="2" name="Titel 1">
            <a:extLst>
              <a:ext uri="{FF2B5EF4-FFF2-40B4-BE49-F238E27FC236}">
                <a16:creationId xmlns:a16="http://schemas.microsoft.com/office/drawing/2014/main" id="{FC7DF75E-3BD1-52D4-9C92-0D658C586364}"/>
              </a:ext>
            </a:extLst>
          </p:cNvPr>
          <p:cNvSpPr>
            <a:spLocks noGrp="1"/>
          </p:cNvSpPr>
          <p:nvPr>
            <p:ph type="title"/>
          </p:nvPr>
        </p:nvSpPr>
        <p:spPr>
          <a:xfrm>
            <a:off x="522000" y="1642050"/>
            <a:ext cx="8100000" cy="532800"/>
          </a:xfrm>
        </p:spPr>
        <p:txBody>
          <a:bodyPr anchor="ctr">
            <a:normAutofit/>
          </a:bodyPr>
          <a:lstStyle/>
          <a:p>
            <a:r>
              <a:rPr lang="nl-NL" sz="3375"/>
              <a:t>Dank voor jullie aandacht!</a:t>
            </a:r>
          </a:p>
        </p:txBody>
      </p:sp>
      <p:pic>
        <p:nvPicPr>
          <p:cNvPr id="4" name="Picture 2" descr="GGD Gelderland-Zuid">
            <a:extLst>
              <a:ext uri="{FF2B5EF4-FFF2-40B4-BE49-F238E27FC236}">
                <a16:creationId xmlns:a16="http://schemas.microsoft.com/office/drawing/2014/main" id="{45C88B93-0244-D8CF-1CCF-79CA2669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00" y="2955703"/>
            <a:ext cx="1095119" cy="4117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167412-EFA3-6DB3-7FAB-30B674156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247" y="2910673"/>
            <a:ext cx="1006260" cy="51923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D15C1E6-3657-6A49-3B73-02DC588D2622}"/>
              </a:ext>
            </a:extLst>
          </p:cNvPr>
          <p:cNvPicPr>
            <a:picLocks noChangeAspect="1"/>
          </p:cNvPicPr>
          <p:nvPr/>
        </p:nvPicPr>
        <p:blipFill rotWithShape="1">
          <a:blip r:embed="rId5"/>
          <a:srcRect l="6746" t="8165" r="5680" b="21036"/>
          <a:stretch/>
        </p:blipFill>
        <p:spPr>
          <a:xfrm>
            <a:off x="2901229" y="2896690"/>
            <a:ext cx="1004525" cy="536198"/>
          </a:xfrm>
          <a:prstGeom prst="rect">
            <a:avLst/>
          </a:prstGeom>
        </p:spPr>
      </p:pic>
      <p:pic>
        <p:nvPicPr>
          <p:cNvPr id="7" name="Afbeelding 6">
            <a:extLst>
              <a:ext uri="{FF2B5EF4-FFF2-40B4-BE49-F238E27FC236}">
                <a16:creationId xmlns:a16="http://schemas.microsoft.com/office/drawing/2014/main" id="{21A940AB-E47B-64DE-06B8-EC37AC009F20}"/>
              </a:ext>
            </a:extLst>
          </p:cNvPr>
          <p:cNvPicPr>
            <a:picLocks noChangeAspect="1"/>
          </p:cNvPicPr>
          <p:nvPr/>
        </p:nvPicPr>
        <p:blipFill rotWithShape="1">
          <a:blip r:embed="rId6"/>
          <a:srcRect t="12821" r="10370"/>
          <a:stretch/>
        </p:blipFill>
        <p:spPr>
          <a:xfrm>
            <a:off x="1476453" y="3644520"/>
            <a:ext cx="1487699" cy="409109"/>
          </a:xfrm>
          <a:prstGeom prst="rect">
            <a:avLst/>
          </a:prstGeom>
        </p:spPr>
      </p:pic>
      <p:pic>
        <p:nvPicPr>
          <p:cNvPr id="9" name="Afbeelding 8">
            <a:extLst>
              <a:ext uri="{FF2B5EF4-FFF2-40B4-BE49-F238E27FC236}">
                <a16:creationId xmlns:a16="http://schemas.microsoft.com/office/drawing/2014/main" id="{E007E0A0-EE29-6B82-7CDA-4E38859E4ED4}"/>
              </a:ext>
            </a:extLst>
          </p:cNvPr>
          <p:cNvPicPr>
            <a:picLocks noChangeAspect="1"/>
          </p:cNvPicPr>
          <p:nvPr/>
        </p:nvPicPr>
        <p:blipFill rotWithShape="1">
          <a:blip r:embed="rId7"/>
          <a:srcRect l="10059" r="9348"/>
          <a:stretch/>
        </p:blipFill>
        <p:spPr>
          <a:xfrm>
            <a:off x="2969429" y="3611902"/>
            <a:ext cx="1167420" cy="485294"/>
          </a:xfrm>
          <a:prstGeom prst="rect">
            <a:avLst/>
          </a:prstGeom>
        </p:spPr>
      </p:pic>
      <p:pic>
        <p:nvPicPr>
          <p:cNvPr id="10" name="Afbeelding 9">
            <a:extLst>
              <a:ext uri="{FF2B5EF4-FFF2-40B4-BE49-F238E27FC236}">
                <a16:creationId xmlns:a16="http://schemas.microsoft.com/office/drawing/2014/main" id="{51AD9C87-684A-EFF6-A0E9-0594100596CB}"/>
              </a:ext>
            </a:extLst>
          </p:cNvPr>
          <p:cNvPicPr>
            <a:picLocks noChangeAspect="1"/>
          </p:cNvPicPr>
          <p:nvPr/>
        </p:nvPicPr>
        <p:blipFill rotWithShape="1">
          <a:blip r:embed="rId8"/>
          <a:srcRect r="9527"/>
          <a:stretch/>
        </p:blipFill>
        <p:spPr>
          <a:xfrm>
            <a:off x="452505" y="3427531"/>
            <a:ext cx="1015185" cy="696266"/>
          </a:xfrm>
          <a:prstGeom prst="rect">
            <a:avLst/>
          </a:prstGeom>
        </p:spPr>
      </p:pic>
    </p:spTree>
    <p:extLst>
      <p:ext uri="{BB962C8B-B14F-4D97-AF65-F5344CB8AC3E}">
        <p14:creationId xmlns:p14="http://schemas.microsoft.com/office/powerpoint/2010/main" val="238807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Welkom bij </a:t>
            </a:r>
            <a:r>
              <a:rPr lang="nl-NL" sz="3600" dirty="0" err="1"/>
              <a:t>Tele</a:t>
            </a:r>
            <a:r>
              <a:rPr lang="nl-NL" sz="3600" dirty="0"/>
              <a:t>-ARENA 07-12-2023</a:t>
            </a:r>
          </a:p>
        </p:txBody>
      </p:sp>
      <p:sp>
        <p:nvSpPr>
          <p:cNvPr id="3" name="Tijdelijke aanduiding voor inhoud 2"/>
          <p:cNvSpPr>
            <a:spLocks noGrp="1"/>
          </p:cNvSpPr>
          <p:nvPr>
            <p:ph idx="1"/>
          </p:nvPr>
        </p:nvSpPr>
        <p:spPr/>
        <p:txBody>
          <a:bodyPr>
            <a:normAutofit/>
          </a:bodyPr>
          <a:lstStyle/>
          <a:p>
            <a:pPr>
              <a:lnSpc>
                <a:spcPct val="100000"/>
              </a:lnSpc>
            </a:pPr>
            <a:r>
              <a:rPr lang="nl-NL" sz="1600" dirty="0" err="1"/>
              <a:t>Tele</a:t>
            </a:r>
            <a:r>
              <a:rPr lang="nl-NL" sz="1600" dirty="0"/>
              <a:t>-ARENA = telefonische / online nascholing infectieziekten en </a:t>
            </a:r>
          </a:p>
          <a:p>
            <a:pPr marL="325437" lvl="1" indent="0">
              <a:lnSpc>
                <a:spcPct val="100000"/>
              </a:lnSpc>
              <a:buNone/>
            </a:pPr>
            <a:r>
              <a:rPr lang="nl-NL" sz="1600" dirty="0"/>
              <a:t>onderzoek bij en voor GGD-en in AMPHI regio. </a:t>
            </a:r>
          </a:p>
          <a:p>
            <a:pPr marL="0" lvl="0" indent="0">
              <a:buNone/>
            </a:pPr>
            <a:endParaRPr lang="nl-NL" sz="1600" dirty="0"/>
          </a:p>
          <a:p>
            <a:r>
              <a:rPr lang="nl-NL" sz="1600" dirty="0"/>
              <a:t>De presentatie + geluidsopname komt op de </a:t>
            </a:r>
            <a:r>
              <a:rPr lang="nl-NL" sz="1600" dirty="0">
                <a:hlinkClick r:id="rId3" action="ppaction://hlinkfile"/>
              </a:rPr>
              <a:t>AMPHI site</a:t>
            </a:r>
            <a:r>
              <a:rPr lang="nl-NL" sz="1600" dirty="0"/>
              <a:t> te staan.  We gaan er vanuit dat je akkoord gaat met opname.</a:t>
            </a:r>
          </a:p>
          <a:p>
            <a:pPr marL="0" indent="0">
              <a:buNone/>
            </a:pPr>
            <a:endParaRPr lang="nl-NL" sz="1600" dirty="0">
              <a:effectLst/>
              <a:latin typeface="Calibri" panose="020F0502020204030204" pitchFamily="34" charset="0"/>
              <a:ea typeface="Times New Roman" panose="02020603050405020304" pitchFamily="18" charset="0"/>
            </a:endParaRPr>
          </a:p>
          <a:p>
            <a:r>
              <a:rPr lang="nl-NL" sz="1600" dirty="0">
                <a:latin typeface="Calibri" panose="020F0502020204030204" pitchFamily="34" charset="0"/>
                <a:ea typeface="Times New Roman" panose="02020603050405020304" pitchFamily="18" charset="0"/>
              </a:rPr>
              <a:t>I</a:t>
            </a:r>
            <a:r>
              <a:rPr lang="nl-NL" sz="1600" dirty="0">
                <a:effectLst/>
                <a:latin typeface="Calibri" panose="020F0502020204030204" pitchFamily="34" charset="0"/>
                <a:ea typeface="Times New Roman" panose="02020603050405020304" pitchFamily="18" charset="0"/>
              </a:rPr>
              <a:t>nformatie over accreditatie volgt aan einde van de presentatie.</a:t>
            </a:r>
            <a:br>
              <a:rPr lang="nl-NL" sz="1600" dirty="0"/>
            </a:br>
            <a:endParaRPr lang="nl-NL" sz="1600" dirty="0"/>
          </a:p>
          <a:p>
            <a:r>
              <a:rPr lang="nl-NL" sz="1600" dirty="0"/>
              <a:t>We zijn benieuwd naar de deelnemers! Graag je </a:t>
            </a:r>
            <a:r>
              <a:rPr lang="nl-NL" sz="1600" u="sng" dirty="0"/>
              <a:t>functie</a:t>
            </a:r>
            <a:r>
              <a:rPr lang="nl-NL" sz="1600" dirty="0"/>
              <a:t> en de </a:t>
            </a:r>
            <a:r>
              <a:rPr lang="nl-NL" sz="1600" u="sng" dirty="0"/>
              <a:t>GGD</a:t>
            </a:r>
            <a:r>
              <a:rPr lang="nl-NL" sz="1600" dirty="0"/>
              <a:t> </a:t>
            </a:r>
          </a:p>
          <a:p>
            <a:pPr marL="0" indent="0">
              <a:buNone/>
            </a:pPr>
            <a:r>
              <a:rPr lang="nl-NL" sz="1600" dirty="0"/>
              <a:t>waar je werkzaam bent doorgeven via de chat.</a:t>
            </a:r>
          </a:p>
          <a:p>
            <a:endParaRPr lang="nl-NL" sz="1600" dirty="0"/>
          </a:p>
          <a:p>
            <a:r>
              <a:rPr lang="nl-NL" sz="1600" dirty="0"/>
              <a:t>Vragen? Stel ze via de chat!</a:t>
            </a:r>
          </a:p>
        </p:txBody>
      </p:sp>
      <p:sp>
        <p:nvSpPr>
          <p:cNvPr id="4" name="Tijdelijke aanduiding voor dianummer 3"/>
          <p:cNvSpPr>
            <a:spLocks noGrp="1"/>
          </p:cNvSpPr>
          <p:nvPr>
            <p:ph type="sldNum" sz="quarter" idx="4"/>
          </p:nvPr>
        </p:nvSpPr>
        <p:spPr>
          <a:xfrm>
            <a:off x="522000" y="6414409"/>
            <a:ext cx="810000" cy="152400"/>
          </a:xfrm>
          <a:prstGeom prst="rect">
            <a:avLst/>
          </a:prstGeom>
        </p:spPr>
        <p:txBody>
          <a:bodyPr/>
          <a:lstStyle/>
          <a:p>
            <a:r>
              <a:rPr lang="nl-NL" dirty="0"/>
              <a:t> </a:t>
            </a:r>
            <a:fld id="{7FC9B413-936F-403B-BC98-20250EBFF374}" type="slidenum">
              <a:rPr lang="nl-NL" smtClean="0"/>
              <a:pPr/>
              <a:t>2</a:t>
            </a:fld>
            <a:endParaRPr lang="nl-NL" dirty="0"/>
          </a:p>
        </p:txBody>
      </p:sp>
      <p:pic>
        <p:nvPicPr>
          <p:cNvPr id="5" name="Afbeelding 4">
            <a:extLst>
              <a:ext uri="{FF2B5EF4-FFF2-40B4-BE49-F238E27FC236}">
                <a16:creationId xmlns:a16="http://schemas.microsoft.com/office/drawing/2014/main" id="{5F4EBDB0-925A-41A8-8F47-BFE3B866664B}"/>
              </a:ext>
            </a:extLst>
          </p:cNvPr>
          <p:cNvPicPr>
            <a:picLocks noChangeAspect="1"/>
          </p:cNvPicPr>
          <p:nvPr/>
        </p:nvPicPr>
        <p:blipFill>
          <a:blip r:embed="rId4"/>
          <a:stretch>
            <a:fillRect/>
          </a:stretch>
        </p:blipFill>
        <p:spPr>
          <a:xfrm>
            <a:off x="6705600" y="3429000"/>
            <a:ext cx="2238375" cy="2076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kstvak 8">
            <a:extLst>
              <a:ext uri="{FF2B5EF4-FFF2-40B4-BE49-F238E27FC236}">
                <a16:creationId xmlns:a16="http://schemas.microsoft.com/office/drawing/2014/main" id="{8DA9DBA8-2A02-55C0-B49A-FC3C644ADC4B}"/>
              </a:ext>
            </a:extLst>
          </p:cNvPr>
          <p:cNvSpPr txBox="1"/>
          <p:nvPr/>
        </p:nvSpPr>
        <p:spPr>
          <a:xfrm>
            <a:off x="798163" y="1456841"/>
            <a:ext cx="776465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mn-cs"/>
              </a:rPr>
              <a:t>Hoe SMS herinneringen zorgen voor toegenomen COVID-19 booster vaccinaties: Twee gerandomiseerde experimenten met controlegroep</a:t>
            </a:r>
            <a:endPar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kstvak 10">
            <a:extLst>
              <a:ext uri="{FF2B5EF4-FFF2-40B4-BE49-F238E27FC236}">
                <a16:creationId xmlns:a16="http://schemas.microsoft.com/office/drawing/2014/main" id="{6F1DA2B7-3F40-AA7C-F1F3-E23235231EA1}"/>
              </a:ext>
            </a:extLst>
          </p:cNvPr>
          <p:cNvSpPr txBox="1"/>
          <p:nvPr/>
        </p:nvSpPr>
        <p:spPr>
          <a:xfrm>
            <a:off x="798163" y="3354445"/>
            <a:ext cx="73152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Arne Meeldijk	-	GGD Brabant Zuidoost</a:t>
            </a:r>
            <a:b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Lisa Vandeberg	-	Radboud Universiteit </a:t>
            </a:r>
            <a:b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Reinier Akkermans - 	</a:t>
            </a:r>
            <a:r>
              <a:rPr kumimoji="0" lang="nl-NL"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Radboudumc</a:t>
            </a:r>
            <a:b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b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Jeannine Hautvast	-	</a:t>
            </a:r>
            <a:r>
              <a:rPr kumimoji="0" lang="nl-NL"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Radboudumc</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Radboud UMC Archieven - Zorgethiek.nu">
            <a:extLst>
              <a:ext uri="{FF2B5EF4-FFF2-40B4-BE49-F238E27FC236}">
                <a16:creationId xmlns:a16="http://schemas.microsoft.com/office/drawing/2014/main" id="{F3DFEDEB-7017-EC9C-04AA-DB2627BCB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568" y="4941677"/>
            <a:ext cx="1887093" cy="1887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1126F9-F99E-994A-DD7C-7B2C6B8FB2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639" y="5005828"/>
            <a:ext cx="4638675"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5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CE0A776C-516B-CCE7-EBE8-E459CA2BBF24}"/>
              </a:ext>
            </a:extLst>
          </p:cNvPr>
          <p:cNvSpPr txBox="1"/>
          <p:nvPr/>
        </p:nvSpPr>
        <p:spPr>
          <a:xfrm>
            <a:off x="822960" y="109728"/>
            <a:ext cx="5120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Achtergrond</a:t>
            </a:r>
          </a:p>
        </p:txBody>
      </p:sp>
      <p:sp>
        <p:nvSpPr>
          <p:cNvPr id="7" name="Tijdelijke aanduiding voor inhoud 2">
            <a:extLst>
              <a:ext uri="{FF2B5EF4-FFF2-40B4-BE49-F238E27FC236}">
                <a16:creationId xmlns:a16="http://schemas.microsoft.com/office/drawing/2014/main" id="{2BBB4492-5BA5-411D-7AB8-A9E0FFE19D2F}"/>
              </a:ext>
            </a:extLst>
          </p:cNvPr>
          <p:cNvSpPr>
            <a:spLocks noGrp="1"/>
          </p:cNvSpPr>
          <p:nvPr>
            <p:ph idx="1"/>
          </p:nvPr>
        </p:nvSpPr>
        <p:spPr>
          <a:xfrm>
            <a:off x="838200" y="1825625"/>
            <a:ext cx="7467600" cy="4351338"/>
          </a:xfrm>
        </p:spPr>
        <p:txBody>
          <a:bodyPr/>
          <a:lstStyle/>
          <a:p>
            <a:r>
              <a:rPr lang="nl-NL" b="1" dirty="0"/>
              <a:t>Situatie jan-2022: </a:t>
            </a:r>
            <a:br>
              <a:rPr lang="nl-NL" dirty="0"/>
            </a:br>
            <a:r>
              <a:rPr lang="nl-NL" dirty="0"/>
              <a:t>naar schatting 59% van de inwoners van Brabant-Zuidoost heeft een boostervaccinatie ontvangen en de opkomst op de vaccinatielocaties neemt sterk af.</a:t>
            </a:r>
          </a:p>
          <a:p>
            <a:endParaRPr lang="nl-NL" dirty="0"/>
          </a:p>
          <a:p>
            <a:r>
              <a:rPr lang="nl-NL" b="1" dirty="0"/>
              <a:t>Vraag:</a:t>
            </a:r>
            <a:br>
              <a:rPr lang="nl-NL" dirty="0"/>
            </a:br>
            <a:r>
              <a:rPr lang="nl-NL" dirty="0"/>
              <a:t>Wat kunnen we doen om de vaccinatiegraad te verhogen?</a:t>
            </a:r>
          </a:p>
          <a:p>
            <a:endParaRPr lang="nl-NL" dirty="0"/>
          </a:p>
          <a:p>
            <a:endParaRPr lang="nl-NL" dirty="0"/>
          </a:p>
        </p:txBody>
      </p:sp>
    </p:spTree>
    <p:extLst>
      <p:ext uri="{BB962C8B-B14F-4D97-AF65-F5344CB8AC3E}">
        <p14:creationId xmlns:p14="http://schemas.microsoft.com/office/powerpoint/2010/main" val="6818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FE90E7-8DAD-00E7-0EB7-D3DF5096C7F2}"/>
              </a:ext>
            </a:extLst>
          </p:cNvPr>
          <p:cNvSpPr>
            <a:spLocks noGrp="1"/>
          </p:cNvSpPr>
          <p:nvPr>
            <p:ph type="title"/>
          </p:nvPr>
        </p:nvSpPr>
        <p:spPr>
          <a:xfrm>
            <a:off x="628650" y="227964"/>
            <a:ext cx="7565136" cy="315912"/>
          </a:xfrm>
        </p:spPr>
        <p:txBody>
          <a:bodyPr>
            <a:normAutofit fontScale="90000"/>
          </a:bodyPr>
          <a:lstStyle/>
          <a:p>
            <a:r>
              <a:rPr lang="nl-NL" dirty="0"/>
              <a:t>Literatuur</a:t>
            </a:r>
          </a:p>
        </p:txBody>
      </p:sp>
      <p:sp>
        <p:nvSpPr>
          <p:cNvPr id="3" name="Tijdelijke aanduiding voor inhoud 2">
            <a:extLst>
              <a:ext uri="{FF2B5EF4-FFF2-40B4-BE49-F238E27FC236}">
                <a16:creationId xmlns:a16="http://schemas.microsoft.com/office/drawing/2014/main" id="{79C7AB1F-2297-621E-E8BE-67A5425BDC49}"/>
              </a:ext>
            </a:extLst>
          </p:cNvPr>
          <p:cNvSpPr>
            <a:spLocks noGrp="1"/>
          </p:cNvSpPr>
          <p:nvPr>
            <p:ph idx="1"/>
          </p:nvPr>
        </p:nvSpPr>
        <p:spPr>
          <a:xfrm>
            <a:off x="628650" y="1353312"/>
            <a:ext cx="7774686" cy="4823651"/>
          </a:xfrm>
        </p:spPr>
        <p:txBody>
          <a:bodyPr>
            <a:normAutofit/>
          </a:bodyPr>
          <a:lstStyle/>
          <a:p>
            <a:r>
              <a:rPr lang="nl-NL" sz="1500" b="1" dirty="0" err="1"/>
              <a:t>SMSjes</a:t>
            </a:r>
            <a:r>
              <a:rPr lang="nl-NL" sz="1500" b="1" dirty="0"/>
              <a:t> zijn low </a:t>
            </a:r>
            <a:r>
              <a:rPr lang="nl-NL" sz="1500" b="1" dirty="0" err="1"/>
              <a:t>cost</a:t>
            </a:r>
            <a:r>
              <a:rPr lang="nl-NL" sz="1500" b="1" dirty="0"/>
              <a:t> en vaak redelijk effectief</a:t>
            </a:r>
          </a:p>
          <a:p>
            <a:pPr marL="0" indent="0">
              <a:buNone/>
            </a:pPr>
            <a:br>
              <a:rPr lang="nl-NL" sz="1500" b="1" dirty="0"/>
            </a:br>
            <a:endParaRPr lang="nl-NL" sz="1500" b="1" dirty="0"/>
          </a:p>
          <a:p>
            <a:r>
              <a:rPr lang="nl-NL" sz="1500" b="1" dirty="0"/>
              <a:t>‘</a:t>
            </a:r>
            <a:r>
              <a:rPr lang="nl-NL" sz="1500" b="1" dirty="0" err="1"/>
              <a:t>Ownership</a:t>
            </a:r>
            <a:r>
              <a:rPr lang="nl-NL" sz="1500" b="1" dirty="0"/>
              <a:t>’ framing maken </a:t>
            </a:r>
            <a:r>
              <a:rPr lang="nl-NL" sz="1500" b="1" dirty="0" err="1"/>
              <a:t>SMSjes</a:t>
            </a:r>
            <a:r>
              <a:rPr lang="nl-NL" sz="1500" b="1" dirty="0"/>
              <a:t> vaak effectiever</a:t>
            </a:r>
            <a:br>
              <a:rPr lang="nl-NL" sz="1500" b="1" dirty="0"/>
            </a:br>
            <a:endParaRPr lang="nl-NL" sz="1500" b="1" dirty="0"/>
          </a:p>
          <a:p>
            <a:endParaRPr lang="nl-NL" sz="1500" b="1" dirty="0"/>
          </a:p>
          <a:p>
            <a:r>
              <a:rPr lang="nl-NL" sz="1500" b="1" dirty="0"/>
              <a:t>Twijfel over nut en noodzaak vaccinatie voornaamste reden tot twijfel</a:t>
            </a:r>
            <a:br>
              <a:rPr lang="nl-NL" sz="1500" b="1" dirty="0"/>
            </a:br>
            <a:endParaRPr lang="nl-NL" sz="1500" b="1" dirty="0"/>
          </a:p>
          <a:p>
            <a:endParaRPr lang="nl-NL" sz="1500" b="1" dirty="0"/>
          </a:p>
          <a:p>
            <a:r>
              <a:rPr lang="nl-NL" sz="1500" b="1" dirty="0"/>
              <a:t>Datum, tijd en locatie specifiek maken helpt uitstelgedrag voorkomen</a:t>
            </a:r>
            <a:br>
              <a:rPr lang="nl-NL" sz="1500" b="1" dirty="0"/>
            </a:br>
            <a:endParaRPr lang="nl-NL" sz="1500" b="1" dirty="0"/>
          </a:p>
          <a:p>
            <a:endParaRPr lang="nl-NL" sz="1500" b="1" dirty="0"/>
          </a:p>
          <a:p>
            <a:r>
              <a:rPr lang="nl-NL" sz="1500" b="1" dirty="0" err="1"/>
              <a:t>Intention</a:t>
            </a:r>
            <a:r>
              <a:rPr lang="nl-NL" sz="1500" b="1" dirty="0"/>
              <a:t> </a:t>
            </a:r>
            <a:r>
              <a:rPr lang="nl-NL" sz="1500" b="1" dirty="0" err="1"/>
              <a:t>Behavior</a:t>
            </a:r>
            <a:r>
              <a:rPr lang="nl-NL" sz="1500" b="1" dirty="0"/>
              <a:t> Gap is veel voorkomend obstakel in bereiken van voldoende vaccinatiegraad</a:t>
            </a:r>
            <a:br>
              <a:rPr lang="nl-NL" sz="1500" b="1" dirty="0"/>
            </a:br>
            <a:br>
              <a:rPr lang="nl-NL" sz="1500" b="1" dirty="0"/>
            </a:br>
            <a:br>
              <a:rPr lang="nl-NL" sz="1500" dirty="0"/>
            </a:br>
            <a:endParaRPr lang="nl-NL" sz="1500" dirty="0"/>
          </a:p>
        </p:txBody>
      </p:sp>
    </p:spTree>
    <p:extLst>
      <p:ext uri="{BB962C8B-B14F-4D97-AF65-F5344CB8AC3E}">
        <p14:creationId xmlns:p14="http://schemas.microsoft.com/office/powerpoint/2010/main" val="23768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CE0A776C-516B-CCE7-EBE8-E459CA2BBF24}"/>
              </a:ext>
            </a:extLst>
          </p:cNvPr>
          <p:cNvSpPr txBox="1"/>
          <p:nvPr/>
        </p:nvSpPr>
        <p:spPr>
          <a:xfrm>
            <a:off x="822960" y="109728"/>
            <a:ext cx="5120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Onderzoeksvragen</a:t>
            </a:r>
          </a:p>
        </p:txBody>
      </p:sp>
      <p:sp>
        <p:nvSpPr>
          <p:cNvPr id="7" name="Tijdelijke aanduiding voor inhoud 2">
            <a:extLst>
              <a:ext uri="{FF2B5EF4-FFF2-40B4-BE49-F238E27FC236}">
                <a16:creationId xmlns:a16="http://schemas.microsoft.com/office/drawing/2014/main" id="{2BBB4492-5BA5-411D-7AB8-A9E0FFE19D2F}"/>
              </a:ext>
            </a:extLst>
          </p:cNvPr>
          <p:cNvSpPr>
            <a:spLocks noGrp="1"/>
          </p:cNvSpPr>
          <p:nvPr>
            <p:ph idx="1"/>
          </p:nvPr>
        </p:nvSpPr>
        <p:spPr>
          <a:xfrm>
            <a:off x="838200" y="1825625"/>
            <a:ext cx="7467600" cy="4351338"/>
          </a:xfrm>
        </p:spPr>
        <p:txBody>
          <a:bodyPr/>
          <a:lstStyle/>
          <a:p>
            <a:pPr marL="457200" indent="-457200">
              <a:buAutoNum type="arabicPeriod"/>
            </a:pPr>
            <a:r>
              <a:rPr lang="nl-NL" dirty="0"/>
              <a:t>Hoe effectief zijn </a:t>
            </a:r>
            <a:r>
              <a:rPr lang="nl-NL" dirty="0" err="1"/>
              <a:t>SMSjes</a:t>
            </a:r>
            <a:r>
              <a:rPr lang="nl-NL" dirty="0"/>
              <a:t> om de vaccinatiegraad te verhogen en welke tekstmanipulaties zijn het meest effectief?</a:t>
            </a:r>
            <a:br>
              <a:rPr lang="nl-NL" dirty="0"/>
            </a:br>
            <a:endParaRPr lang="nl-NL" dirty="0"/>
          </a:p>
          <a:p>
            <a:pPr marL="457200" indent="-457200">
              <a:buAutoNum type="arabicPeriod"/>
            </a:pPr>
            <a:r>
              <a:rPr lang="nl-NL" dirty="0"/>
              <a:t>Zijn deze effecten van korte duur of houden ze stand over tijd?</a:t>
            </a:r>
            <a:br>
              <a:rPr lang="nl-NL" dirty="0"/>
            </a:br>
            <a:endParaRPr lang="nl-NL" dirty="0"/>
          </a:p>
          <a:p>
            <a:pPr marL="457200" indent="-457200">
              <a:buAutoNum type="arabicPeriod"/>
            </a:pPr>
            <a:r>
              <a:rPr lang="nl-NL" dirty="0"/>
              <a:t>Hebben deze </a:t>
            </a:r>
            <a:r>
              <a:rPr lang="nl-NL" dirty="0" err="1"/>
              <a:t>SMSjes</a:t>
            </a:r>
            <a:r>
              <a:rPr lang="nl-NL" dirty="0"/>
              <a:t> invloed op het </a:t>
            </a:r>
            <a:r>
              <a:rPr lang="nl-NL" dirty="0" err="1"/>
              <a:t>Intention</a:t>
            </a:r>
            <a:r>
              <a:rPr lang="nl-NL" dirty="0"/>
              <a:t> </a:t>
            </a:r>
            <a:r>
              <a:rPr lang="nl-NL" dirty="0" err="1"/>
              <a:t>Behaviour</a:t>
            </a:r>
            <a:r>
              <a:rPr lang="nl-NL" dirty="0"/>
              <a:t> Gap?</a:t>
            </a:r>
          </a:p>
          <a:p>
            <a:pPr marL="457200" indent="-457200">
              <a:buAutoNum type="arabicPeriod"/>
            </a:pPr>
            <a:endParaRPr lang="nl-NL" dirty="0"/>
          </a:p>
          <a:p>
            <a:endParaRPr lang="nl-NL" dirty="0"/>
          </a:p>
        </p:txBody>
      </p:sp>
    </p:spTree>
    <p:extLst>
      <p:ext uri="{BB962C8B-B14F-4D97-AF65-F5344CB8AC3E}">
        <p14:creationId xmlns:p14="http://schemas.microsoft.com/office/powerpoint/2010/main" val="11043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CE0A776C-516B-CCE7-EBE8-E459CA2BBF24}"/>
              </a:ext>
            </a:extLst>
          </p:cNvPr>
          <p:cNvSpPr txBox="1"/>
          <p:nvPr/>
        </p:nvSpPr>
        <p:spPr>
          <a:xfrm>
            <a:off x="822960" y="109728"/>
            <a:ext cx="5120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Design &amp; Onderzoekspopulatie</a:t>
            </a:r>
          </a:p>
        </p:txBody>
      </p:sp>
      <p:sp>
        <p:nvSpPr>
          <p:cNvPr id="7" name="Tijdelijke aanduiding voor inhoud 2">
            <a:extLst>
              <a:ext uri="{FF2B5EF4-FFF2-40B4-BE49-F238E27FC236}">
                <a16:creationId xmlns:a16="http://schemas.microsoft.com/office/drawing/2014/main" id="{2BBB4492-5BA5-411D-7AB8-A9E0FFE19D2F}"/>
              </a:ext>
            </a:extLst>
          </p:cNvPr>
          <p:cNvSpPr>
            <a:spLocks noGrp="1"/>
          </p:cNvSpPr>
          <p:nvPr>
            <p:ph idx="1"/>
          </p:nvPr>
        </p:nvSpPr>
        <p:spPr>
          <a:xfrm>
            <a:off x="628650" y="1444752"/>
            <a:ext cx="3733800" cy="4351338"/>
          </a:xfrm>
        </p:spPr>
        <p:txBody>
          <a:bodyPr>
            <a:normAutofit/>
          </a:bodyPr>
          <a:lstStyle/>
          <a:p>
            <a:pPr marL="0" indent="0">
              <a:buNone/>
            </a:pPr>
            <a:r>
              <a:rPr lang="nl-NL" sz="1300" b="1" dirty="0">
                <a:latin typeface="Calibri  "/>
              </a:rPr>
              <a:t>Design:</a:t>
            </a:r>
          </a:p>
          <a:p>
            <a:pPr marL="342900" lvl="0" indent="-342900">
              <a:lnSpc>
                <a:spcPct val="150000"/>
              </a:lnSpc>
              <a:buFont typeface="Times" panose="02020603050405020304" pitchFamily="18" charset="0"/>
              <a:buChar char="-"/>
            </a:pPr>
            <a:r>
              <a:rPr lang="nl-NL" sz="1300" dirty="0">
                <a:solidFill>
                  <a:srgbClr val="000000"/>
                </a:solidFill>
                <a:latin typeface="Calibri  "/>
                <a:ea typeface="Calibri" panose="020F0502020204030204" pitchFamily="34" charset="0"/>
                <a:cs typeface="Times" panose="02020603050405020304" pitchFamily="18" charset="0"/>
              </a:rPr>
              <a:t>2x4 design</a:t>
            </a:r>
          </a:p>
          <a:p>
            <a:pPr marL="342900" lvl="0" indent="-342900">
              <a:lnSpc>
                <a:spcPct val="150000"/>
              </a:lnSpc>
              <a:buFont typeface="Times" panose="02020603050405020304" pitchFamily="18" charset="0"/>
              <a:buChar char="-"/>
            </a:pPr>
            <a:r>
              <a:rPr lang="nl-NL" sz="1300" dirty="0">
                <a:solidFill>
                  <a:srgbClr val="000000"/>
                </a:solidFill>
                <a:latin typeface="Calibri  "/>
                <a:ea typeface="Calibri" panose="020F0502020204030204" pitchFamily="34" charset="0"/>
                <a:cs typeface="Times" panose="02020603050405020304" pitchFamily="18" charset="0"/>
              </a:rPr>
              <a:t>Gerandomiseerd experiment met controlegroep</a:t>
            </a:r>
          </a:p>
          <a:p>
            <a:pPr marL="342900" lvl="0" indent="-342900">
              <a:lnSpc>
                <a:spcPct val="150000"/>
              </a:lnSpc>
              <a:buFont typeface="Times" panose="02020603050405020304" pitchFamily="18" charset="0"/>
              <a:buChar char="-"/>
            </a:pPr>
            <a:r>
              <a:rPr lang="nl-NL" sz="1300" dirty="0">
                <a:solidFill>
                  <a:srgbClr val="000000"/>
                </a:solidFill>
                <a:latin typeface="Calibri  "/>
                <a:ea typeface="Calibri" panose="020F0502020204030204" pitchFamily="34" charset="0"/>
                <a:cs typeface="Times" panose="02020603050405020304" pitchFamily="18" charset="0"/>
              </a:rPr>
              <a:t>Basis SMS</a:t>
            </a:r>
            <a:endParaRPr lang="nl-NL" sz="1300" dirty="0">
              <a:latin typeface="Calibri  "/>
              <a:ea typeface="Calibri" panose="020F0502020204030204" pitchFamily="34" charset="0"/>
            </a:endParaRPr>
          </a:p>
          <a:p>
            <a:pPr marL="0" indent="0">
              <a:buNone/>
            </a:pPr>
            <a:endParaRPr lang="nl-NL" sz="1300" dirty="0">
              <a:latin typeface="Calibri  "/>
            </a:endParaRPr>
          </a:p>
          <a:p>
            <a:pPr marL="0" indent="0">
              <a:buNone/>
            </a:pPr>
            <a:r>
              <a:rPr lang="nl-NL" sz="1300" b="1" dirty="0">
                <a:latin typeface="Calibri  "/>
              </a:rPr>
              <a:t>Evaluatie:</a:t>
            </a:r>
          </a:p>
          <a:p>
            <a:pPr marL="0" indent="0">
              <a:buNone/>
            </a:pPr>
            <a:r>
              <a:rPr lang="nl-NL" sz="1300" dirty="0">
                <a:latin typeface="Calibri  "/>
              </a:rPr>
              <a:t>- vaccinatie opkomst 6 dagen na ontvangst</a:t>
            </a:r>
          </a:p>
          <a:p>
            <a:pPr marL="0" indent="0">
              <a:buNone/>
            </a:pPr>
            <a:r>
              <a:rPr lang="nl-NL" sz="1300" dirty="0">
                <a:latin typeface="Calibri  "/>
              </a:rPr>
              <a:t>- vaccinatie opkomst 50 dagen na ontvangst</a:t>
            </a:r>
          </a:p>
          <a:p>
            <a:pPr marL="0" indent="0">
              <a:buNone/>
            </a:pPr>
            <a:r>
              <a:rPr lang="nl-NL" sz="1300" dirty="0">
                <a:latin typeface="Calibri  "/>
              </a:rPr>
              <a:t>- reply op SMS met Ja / Nee</a:t>
            </a:r>
          </a:p>
          <a:p>
            <a:endParaRPr lang="nl-NL" sz="1300" dirty="0">
              <a:latin typeface="Calibri  "/>
            </a:endParaRPr>
          </a:p>
        </p:txBody>
      </p:sp>
      <p:sp>
        <p:nvSpPr>
          <p:cNvPr id="2" name="Tijdelijke aanduiding voor inhoud 2">
            <a:extLst>
              <a:ext uri="{FF2B5EF4-FFF2-40B4-BE49-F238E27FC236}">
                <a16:creationId xmlns:a16="http://schemas.microsoft.com/office/drawing/2014/main" id="{7E84E6A0-5B30-4AB9-E4A4-11B70CD456AA}"/>
              </a:ext>
            </a:extLst>
          </p:cNvPr>
          <p:cNvSpPr txBox="1">
            <a:spLocks/>
          </p:cNvSpPr>
          <p:nvPr/>
        </p:nvSpPr>
        <p:spPr>
          <a:xfrm>
            <a:off x="4428744" y="1444752"/>
            <a:ext cx="3733800" cy="4732211"/>
          </a:xfrm>
          <a:prstGeom prst="rect">
            <a:avLst/>
          </a:prstGeom>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3300" b="1" i="0" u="none" strike="noStrike" kern="1200" cap="none" spc="0" normalizeH="0" baseline="0" noProof="0" dirty="0">
                <a:ln>
                  <a:noFill/>
                </a:ln>
                <a:solidFill>
                  <a:prstClr val="black"/>
                </a:solidFill>
                <a:effectLst/>
                <a:uLnTx/>
                <a:uFillTx/>
                <a:latin typeface="Calibri  "/>
                <a:ea typeface="+mn-ea"/>
                <a:cs typeface="+mn-cs"/>
              </a:rPr>
              <a:t>Onderzoekspopulatie:</a:t>
            </a: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1</a:t>
            </a:r>
            <a:r>
              <a:rPr kumimoji="0" lang="nl-NL" sz="3300" b="0" i="0" u="none" strike="noStrike" kern="1200" cap="none" spc="0" normalizeH="0" baseline="30000" noProof="0" dirty="0">
                <a:ln>
                  <a:noFill/>
                </a:ln>
                <a:solidFill>
                  <a:srgbClr val="000000"/>
                </a:solidFill>
                <a:effectLst/>
                <a:uLnTx/>
                <a:uFillTx/>
                <a:latin typeface="Calibri  "/>
                <a:ea typeface="Calibri" panose="020F0502020204030204" pitchFamily="34" charset="0"/>
                <a:cs typeface="Times" panose="02020603050405020304" pitchFamily="18" charset="0"/>
              </a:rPr>
              <a:t>e</a:t>
            </a: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 vaccinatieserie volledig bij GGD doorlopen</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Woonachtig in Brabant-Zuidoost</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18 jaar of ouder</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Jonger dan 80</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Nog geen booster bij GGD ontvangen</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Geen boosterafspraak gepland bij GGD</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Afgelopen 3 maanden niet positief getest bij GGD</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Afgelopen 3 maanden geen vaccinatie ontvangen bij GGD</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Niet woonachtig in </a:t>
            </a:r>
            <a:r>
              <a:rPr kumimoji="0" lang="nl-NL" sz="3300" b="0" i="0" u="none" strike="noStrike" kern="1200" cap="none" spc="0" normalizeH="0" baseline="0" noProof="0" dirty="0" err="1">
                <a:ln>
                  <a:noFill/>
                </a:ln>
                <a:solidFill>
                  <a:srgbClr val="000000"/>
                </a:solidFill>
                <a:effectLst/>
                <a:uLnTx/>
                <a:uFillTx/>
                <a:latin typeface="Calibri  "/>
                <a:ea typeface="Calibri" panose="020F0502020204030204" pitchFamily="34" charset="0"/>
                <a:cs typeface="Times" panose="02020603050405020304" pitchFamily="18" charset="0"/>
              </a:rPr>
              <a:t>Aarle</a:t>
            </a: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 </a:t>
            </a:r>
            <a:r>
              <a:rPr kumimoji="0" lang="nl-NL" sz="3300" b="0" i="0" u="none" strike="noStrike" kern="1200" cap="none" spc="0" normalizeH="0" baseline="0" noProof="0" dirty="0" err="1">
                <a:ln>
                  <a:noFill/>
                </a:ln>
                <a:solidFill>
                  <a:srgbClr val="000000"/>
                </a:solidFill>
                <a:effectLst/>
                <a:uLnTx/>
                <a:uFillTx/>
                <a:latin typeface="Calibri  "/>
                <a:ea typeface="Calibri" panose="020F0502020204030204" pitchFamily="34" charset="0"/>
                <a:cs typeface="Times" panose="02020603050405020304" pitchFamily="18" charset="0"/>
              </a:rPr>
              <a:t>Rixtel</a:t>
            </a:r>
            <a:endPar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endParaRP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06-nummer bekend</a:t>
            </a:r>
          </a:p>
          <a:p>
            <a:pPr marL="342900" marR="0" lvl="0" indent="-342900" algn="l" defTabSz="685800" rtl="0" eaLnBrk="1" fontAlgn="auto" latinLnBrk="0" hangingPunct="1">
              <a:lnSpc>
                <a:spcPct val="150000"/>
              </a:lnSpc>
              <a:spcBef>
                <a:spcPts val="750"/>
              </a:spcBef>
              <a:spcAft>
                <a:spcPts val="0"/>
              </a:spcAft>
              <a:buClrTx/>
              <a:buSzTx/>
              <a:buFont typeface="Times" panose="02020603050405020304" pitchFamily="18" charset="0"/>
              <a:buChar char="-"/>
              <a:tabLst/>
              <a:defRPr/>
            </a:pPr>
            <a:r>
              <a:rPr kumimoji="0" lang="nl-NL" sz="3300" b="0" i="0" u="none" strike="noStrike" kern="1200" cap="none" spc="0" normalizeH="0" baseline="0" noProof="0" dirty="0">
                <a:ln>
                  <a:noFill/>
                </a:ln>
                <a:solidFill>
                  <a:srgbClr val="000000"/>
                </a:solidFill>
                <a:effectLst/>
                <a:uLnTx/>
                <a:uFillTx/>
                <a:latin typeface="Calibri  "/>
                <a:ea typeface="Calibri" panose="020F0502020204030204" pitchFamily="34" charset="0"/>
                <a:cs typeface="Times" panose="02020603050405020304" pitchFamily="18" charset="0"/>
              </a:rPr>
              <a:t>N = 140.000</a:t>
            </a:r>
            <a:endParaRPr kumimoji="0" lang="nl-NL" sz="3300" b="0" i="0" u="none" strike="noStrike" kern="1200" cap="none" spc="0" normalizeH="0" baseline="0" noProof="0" dirty="0">
              <a:ln>
                <a:noFill/>
              </a:ln>
              <a:solidFill>
                <a:prstClr val="black"/>
              </a:solidFill>
              <a:effectLst/>
              <a:uLnTx/>
              <a:uFillTx/>
              <a:latin typeface="Calibri  "/>
              <a:ea typeface="Calibri" panose="020F0502020204030204" pitchFamily="34" charset="0"/>
              <a:cs typeface="+mn-cs"/>
            </a:endParaRPr>
          </a:p>
          <a:p>
            <a:pPr marL="457200" marR="0" lvl="0" indent="-4572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endParaRPr kumimoji="0" lang="nl-NL" sz="2100" b="0" i="0" u="none" strike="noStrike" kern="1200" cap="none" spc="0" normalizeH="0" baseline="0" noProof="0" dirty="0">
              <a:ln>
                <a:noFill/>
              </a:ln>
              <a:solidFill>
                <a:prstClr val="black"/>
              </a:solidFill>
              <a:effectLst/>
              <a:uLnTx/>
              <a:uFillTx/>
              <a:latin typeface="Calibri  "/>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nl-NL" sz="2100" b="0" i="0" u="none" strike="noStrike" kern="1200" cap="none" spc="0" normalizeH="0" baseline="0" noProof="0" dirty="0">
              <a:ln>
                <a:noFill/>
              </a:ln>
              <a:solidFill>
                <a:prstClr val="black"/>
              </a:solidFill>
              <a:effectLst/>
              <a:uLnTx/>
              <a:uFillTx/>
              <a:latin typeface="Calibri  "/>
              <a:ea typeface="+mn-ea"/>
              <a:cs typeface="+mn-cs"/>
            </a:endParaRPr>
          </a:p>
        </p:txBody>
      </p:sp>
    </p:spTree>
    <p:extLst>
      <p:ext uri="{BB962C8B-B14F-4D97-AF65-F5344CB8AC3E}">
        <p14:creationId xmlns:p14="http://schemas.microsoft.com/office/powerpoint/2010/main" val="308819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E9202C4-C605-5DDE-0F8F-E2D7B31B0915}"/>
              </a:ext>
            </a:extLst>
          </p:cNvPr>
          <p:cNvSpPr>
            <a:spLocks noGrp="1"/>
          </p:cNvSpPr>
          <p:nvPr>
            <p:ph type="title"/>
          </p:nvPr>
        </p:nvSpPr>
        <p:spPr>
          <a:xfrm>
            <a:off x="-579120" y="211306"/>
            <a:ext cx="10515600" cy="1325563"/>
          </a:xfrm>
        </p:spPr>
        <p:txBody>
          <a:bodyPr/>
          <a:lstStyle/>
          <a:p>
            <a:endParaRPr lang="nl-NL"/>
          </a:p>
        </p:txBody>
      </p:sp>
      <p:sp>
        <p:nvSpPr>
          <p:cNvPr id="3" name="Tijdelijke aanduiding voor inhoud 2">
            <a:extLst>
              <a:ext uri="{FF2B5EF4-FFF2-40B4-BE49-F238E27FC236}">
                <a16:creationId xmlns:a16="http://schemas.microsoft.com/office/drawing/2014/main" id="{81D3387C-A317-4E92-DB83-C53BCFFE222A}"/>
              </a:ext>
            </a:extLst>
          </p:cNvPr>
          <p:cNvSpPr>
            <a:spLocks noGrp="1"/>
          </p:cNvSpPr>
          <p:nvPr>
            <p:ph idx="1"/>
          </p:nvPr>
        </p:nvSpPr>
        <p:spPr>
          <a:xfrm>
            <a:off x="-579120" y="1671806"/>
            <a:ext cx="10515600" cy="4351338"/>
          </a:xfrm>
        </p:spPr>
        <p:txBody>
          <a:bodyPr/>
          <a:lstStyle/>
          <a:p>
            <a:endParaRPr lang="nl-NL"/>
          </a:p>
        </p:txBody>
      </p:sp>
      <p:pic>
        <p:nvPicPr>
          <p:cNvPr id="4" name="Picture 1" descr="A diagram of a flowchart&#10;&#10;Description automatically generated with low confidence">
            <a:extLst>
              <a:ext uri="{FF2B5EF4-FFF2-40B4-BE49-F238E27FC236}">
                <a16:creationId xmlns:a16="http://schemas.microsoft.com/office/drawing/2014/main" id="{DDE77DDF-9A0D-8777-D3FA-94121558DCA5}"/>
              </a:ext>
            </a:extLst>
          </p:cNvPr>
          <p:cNvPicPr>
            <a:picLocks noChangeAspect="1"/>
          </p:cNvPicPr>
          <p:nvPr/>
        </p:nvPicPr>
        <p:blipFill>
          <a:blip r:embed="rId4"/>
          <a:stretch>
            <a:fillRect/>
          </a:stretch>
        </p:blipFill>
        <p:spPr>
          <a:xfrm>
            <a:off x="0" y="0"/>
            <a:ext cx="9025128" cy="6704181"/>
          </a:xfrm>
          <a:prstGeom prst="rect">
            <a:avLst/>
          </a:prstGeom>
        </p:spPr>
      </p:pic>
      <p:sp>
        <p:nvSpPr>
          <p:cNvPr id="7" name="Rechthoek 6">
            <a:extLst>
              <a:ext uri="{FF2B5EF4-FFF2-40B4-BE49-F238E27FC236}">
                <a16:creationId xmlns:a16="http://schemas.microsoft.com/office/drawing/2014/main" id="{347EFDD6-3B2D-5C85-D98C-87ADA981854E}"/>
              </a:ext>
            </a:extLst>
          </p:cNvPr>
          <p:cNvSpPr/>
          <p:nvPr/>
        </p:nvSpPr>
        <p:spPr>
          <a:xfrm>
            <a:off x="3721608" y="2406501"/>
            <a:ext cx="6428232" cy="26700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336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Tekstballon: rechthoek met afgeronde hoeken 13">
            <a:extLst>
              <a:ext uri="{FF2B5EF4-FFF2-40B4-BE49-F238E27FC236}">
                <a16:creationId xmlns:a16="http://schemas.microsoft.com/office/drawing/2014/main" id="{F87FCAEE-2CD2-334C-40E0-FD06DB5DCC9C}"/>
              </a:ext>
            </a:extLst>
          </p:cNvPr>
          <p:cNvSpPr>
            <a:spLocks noChangeArrowheads="1"/>
          </p:cNvSpPr>
          <p:nvPr/>
        </p:nvSpPr>
        <p:spPr bwMode="auto">
          <a:xfrm>
            <a:off x="283086" y="874422"/>
            <a:ext cx="2554882" cy="2243088"/>
          </a:xfrm>
          <a:prstGeom prst="wedgeRoundRectCallout">
            <a:avLst>
              <a:gd name="adj1" fmla="val 5403"/>
              <a:gd name="adj2" fmla="val 57079"/>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1</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Je komt in aanmerking voor een boosterprik. Je bent welkom op de GGD-vaccinatielocatie in Eindhoven of Helmond [..]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Groet, GGD Brabant-Zuidoost</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Tekstballon: rechthoek met afgeronde hoeken 23">
            <a:extLst>
              <a:ext uri="{FF2B5EF4-FFF2-40B4-BE49-F238E27FC236}">
                <a16:creationId xmlns:a16="http://schemas.microsoft.com/office/drawing/2014/main" id="{3B241F53-5826-70AA-16A7-402D3A893953}"/>
              </a:ext>
            </a:extLst>
          </p:cNvPr>
          <p:cNvSpPr>
            <a:spLocks noChangeArrowheads="1"/>
          </p:cNvSpPr>
          <p:nvPr/>
        </p:nvSpPr>
        <p:spPr bwMode="auto">
          <a:xfrm>
            <a:off x="3079141" y="874422"/>
            <a:ext cx="2554882" cy="2277222"/>
          </a:xfrm>
          <a:prstGeom prst="wedgeRoundRectCallout">
            <a:avLst>
              <a:gd name="adj1" fmla="val -5250"/>
              <a:gd name="adj2" fmla="val 55801"/>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2</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a:t>
            </a:r>
            <a:r>
              <a:rPr kumimoji="0" lang="nl-NL" altLang="nl-NL" sz="1200" b="0" i="1" u="none" strike="noStrike" kern="1200" cap="none" spc="0" normalizeH="0" baseline="0" noProof="0" dirty="0">
                <a:ln>
                  <a:noFill/>
                </a:ln>
                <a:solidFill>
                  <a:srgbClr val="44546A">
                    <a:lumMod val="60000"/>
                    <a:lumOff val="40000"/>
                  </a:srgbClr>
                </a:solidFill>
                <a:effectLst/>
                <a:uLnTx/>
                <a:uFillTx/>
                <a:latin typeface="Verdana" panose="020B0604030504040204" pitchFamily="34" charset="0"/>
                <a:ea typeface="Calibri" panose="020F0502020204030204" pitchFamily="34" charset="0"/>
                <a:cs typeface="Arial" panose="020B0604020202020204" pitchFamily="34" charset="0"/>
              </a:rPr>
              <a:t>. </a:t>
            </a: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Jouw boosterprik ligt voor je klaar</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 Je bent welkom op de GGD-vaccinatielocatie in Eindhoven of Helmond om deze op te halen [..] 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kstballon: rechthoek met afgeronde hoeken 24">
            <a:extLst>
              <a:ext uri="{FF2B5EF4-FFF2-40B4-BE49-F238E27FC236}">
                <a16:creationId xmlns:a16="http://schemas.microsoft.com/office/drawing/2014/main" id="{E38E3784-BE24-24A5-F6C6-C81010EB5005}"/>
              </a:ext>
            </a:extLst>
          </p:cNvPr>
          <p:cNvSpPr>
            <a:spLocks noChangeArrowheads="1"/>
          </p:cNvSpPr>
          <p:nvPr/>
        </p:nvSpPr>
        <p:spPr bwMode="auto">
          <a:xfrm>
            <a:off x="5811784" y="874422"/>
            <a:ext cx="2554881" cy="2277222"/>
          </a:xfrm>
          <a:prstGeom prst="wedgeRoundRectCallout">
            <a:avLst>
              <a:gd name="adj1" fmla="val 17569"/>
              <a:gd name="adj2" fmla="val 56134"/>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3</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Een boosterprik beschermt voor 97% tegen ziekenhuisopname. Haal nu ook je boosterprik</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 Je bent welkom zonder afspraak op de GGD-vaccinatielocatie in Eindhoven of Helmond [..]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7">
            <a:extLst>
              <a:ext uri="{FF2B5EF4-FFF2-40B4-BE49-F238E27FC236}">
                <a16:creationId xmlns:a16="http://schemas.microsoft.com/office/drawing/2014/main" id="{2413CE6A-773D-8E4C-C2E1-837963E1C9C9}"/>
              </a:ext>
            </a:extLst>
          </p:cNvPr>
          <p:cNvSpPr>
            <a:spLocks noChangeArrowheads="1"/>
          </p:cNvSpPr>
          <p:nvPr/>
        </p:nvSpPr>
        <p:spPr bwMode="auto">
          <a:xfrm>
            <a:off x="417632" y="335796"/>
            <a:ext cx="61206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Gebruikte SMS-teksten in eerste zending naar 30.000 inwoners op 25-1-2022</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15">
            <a:extLst>
              <a:ext uri="{FF2B5EF4-FFF2-40B4-BE49-F238E27FC236}">
                <a16:creationId xmlns:a16="http://schemas.microsoft.com/office/drawing/2014/main" id="{4B5E3857-8E0E-AD3A-43D5-50439F829610}"/>
              </a:ext>
            </a:extLst>
          </p:cNvPr>
          <p:cNvSpPr>
            <a:spLocks noChangeArrowheads="1"/>
          </p:cNvSpPr>
          <p:nvPr/>
        </p:nvSpPr>
        <p:spPr bwMode="auto">
          <a:xfrm>
            <a:off x="988810" y="28379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kstvak 26">
            <a:extLst>
              <a:ext uri="{FF2B5EF4-FFF2-40B4-BE49-F238E27FC236}">
                <a16:creationId xmlns:a16="http://schemas.microsoft.com/office/drawing/2014/main" id="{43B4B1D6-796D-80DE-97D1-9CBA9762CA14}"/>
              </a:ext>
            </a:extLst>
          </p:cNvPr>
          <p:cNvSpPr txBox="1"/>
          <p:nvPr/>
        </p:nvSpPr>
        <p:spPr>
          <a:xfrm>
            <a:off x="633656" y="5946992"/>
            <a:ext cx="762930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panose="02020603050405020304" pitchFamily="18" charset="0"/>
              </a:rPr>
              <a:t>[…]Kom je? Reageer met JA of NEE. Als je komt, neem dan je ID mee. Heb je al een boosterprik gehad, of wil je deze niet, dan </a:t>
            </a:r>
            <a:r>
              <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mag je dit bericht negeren. Je krijgt dit bericht omdat je eerder jouw gegevens met ons hebt gedeeld. […]</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2634C73-1611-9A56-6FC5-8F1AE8C6CF14}"/>
              </a:ext>
            </a:extLst>
          </p:cNvPr>
          <p:cNvSpPr>
            <a:spLocks noGrp="1"/>
          </p:cNvSpPr>
          <p:nvPr>
            <p:ph type="title"/>
          </p:nvPr>
        </p:nvSpPr>
        <p:spPr>
          <a:xfrm>
            <a:off x="441383" y="-137292"/>
            <a:ext cx="6851104" cy="1143000"/>
          </a:xfrm>
        </p:spPr>
        <p:txBody>
          <a:bodyPr>
            <a:normAutofit/>
          </a:bodyPr>
          <a:lstStyle/>
          <a:p>
            <a:r>
              <a:rPr lang="nl-NL" dirty="0"/>
              <a:t>Opkomst op vaccinatielocatie</a:t>
            </a:r>
          </a:p>
        </p:txBody>
      </p:sp>
      <p:sp>
        <p:nvSpPr>
          <p:cNvPr id="3" name="Tijdelijke aanduiding voor datum 3">
            <a:extLst>
              <a:ext uri="{FF2B5EF4-FFF2-40B4-BE49-F238E27FC236}">
                <a16:creationId xmlns:a16="http://schemas.microsoft.com/office/drawing/2014/main" id="{93D8F78E-256F-1DAE-6B9E-CFC9F18F835C}"/>
              </a:ext>
            </a:extLst>
          </p:cNvPr>
          <p:cNvSpPr txBox="1">
            <a:spLocks/>
          </p:cNvSpPr>
          <p:nvPr/>
        </p:nvSpPr>
        <p:spPr>
          <a:xfrm>
            <a:off x="-500449"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14">
            <a:extLst>
              <a:ext uri="{FF2B5EF4-FFF2-40B4-BE49-F238E27FC236}">
                <a16:creationId xmlns:a16="http://schemas.microsoft.com/office/drawing/2014/main" id="{6EFDE7D2-0239-42F8-FEE9-752A3F2B5C5C}"/>
              </a:ext>
            </a:extLst>
          </p:cNvPr>
          <p:cNvSpPr txBox="1"/>
          <p:nvPr/>
        </p:nvSpPr>
        <p:spPr>
          <a:xfrm>
            <a:off x="628649" y="5765618"/>
            <a:ext cx="3024336" cy="3351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 p&lt;.05, ** p &lt;.01, *** p&lt;.001</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graphicFrame>
        <p:nvGraphicFramePr>
          <p:cNvPr id="7" name="Grafiek 6">
            <a:extLst>
              <a:ext uri="{FF2B5EF4-FFF2-40B4-BE49-F238E27FC236}">
                <a16:creationId xmlns:a16="http://schemas.microsoft.com/office/drawing/2014/main" id="{4283A188-680D-CE75-E743-D1CE6C84E939}"/>
              </a:ext>
            </a:extLst>
          </p:cNvPr>
          <p:cNvGraphicFramePr>
            <a:graphicFrameLocks/>
          </p:cNvGraphicFramePr>
          <p:nvPr/>
        </p:nvGraphicFramePr>
        <p:xfrm>
          <a:off x="628650" y="1772818"/>
          <a:ext cx="7801562" cy="3816423"/>
        </p:xfrm>
        <a:graphic>
          <a:graphicData uri="http://schemas.openxmlformats.org/drawingml/2006/chart">
            <c:chart xmlns:c="http://schemas.openxmlformats.org/drawingml/2006/chart" xmlns:r="http://schemas.openxmlformats.org/officeDocument/2006/relationships" r:id="rId4"/>
          </a:graphicData>
        </a:graphic>
      </p:graphicFrame>
      <p:sp>
        <p:nvSpPr>
          <p:cNvPr id="8" name="Vierkante haak links 7">
            <a:extLst>
              <a:ext uri="{FF2B5EF4-FFF2-40B4-BE49-F238E27FC236}">
                <a16:creationId xmlns:a16="http://schemas.microsoft.com/office/drawing/2014/main" id="{36392946-7071-B966-29C5-D4D2AAE77E62}"/>
              </a:ext>
            </a:extLst>
          </p:cNvPr>
          <p:cNvSpPr/>
          <p:nvPr/>
        </p:nvSpPr>
        <p:spPr>
          <a:xfrm rot="5400000">
            <a:off x="5526204" y="1009163"/>
            <a:ext cx="94232" cy="3840670"/>
          </a:xfrm>
          <a:prstGeom prst="leftBracket">
            <a:avLst>
              <a:gd name="adj" fmla="val 0"/>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Vierkante haak links 8">
            <a:extLst>
              <a:ext uri="{FF2B5EF4-FFF2-40B4-BE49-F238E27FC236}">
                <a16:creationId xmlns:a16="http://schemas.microsoft.com/office/drawing/2014/main" id="{9F3C6F20-7F50-25F2-4AB5-742E6E6CDEBB}"/>
              </a:ext>
            </a:extLst>
          </p:cNvPr>
          <p:cNvSpPr/>
          <p:nvPr/>
        </p:nvSpPr>
        <p:spPr>
          <a:xfrm rot="5400000">
            <a:off x="6494662" y="2271925"/>
            <a:ext cx="125779" cy="1872208"/>
          </a:xfrm>
          <a:prstGeom prst="leftBracket">
            <a:avLst>
              <a:gd name="adj" fmla="val 0"/>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33F27618-B147-B90B-3AFA-688800F75531}"/>
              </a:ext>
            </a:extLst>
          </p:cNvPr>
          <p:cNvSpPr txBox="1"/>
          <p:nvPr/>
        </p:nvSpPr>
        <p:spPr>
          <a:xfrm>
            <a:off x="5058378" y="2569767"/>
            <a:ext cx="504056" cy="2434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1" name="Tekstvak 11">
            <a:extLst>
              <a:ext uri="{FF2B5EF4-FFF2-40B4-BE49-F238E27FC236}">
                <a16:creationId xmlns:a16="http://schemas.microsoft.com/office/drawing/2014/main" id="{06203EC4-715C-BBAC-612F-4E19D3E1AAE8}"/>
              </a:ext>
            </a:extLst>
          </p:cNvPr>
          <p:cNvSpPr txBox="1"/>
          <p:nvPr/>
        </p:nvSpPr>
        <p:spPr>
          <a:xfrm>
            <a:off x="5909479" y="2924945"/>
            <a:ext cx="504056" cy="2201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2" name="Rechteraccolade 11">
            <a:extLst>
              <a:ext uri="{FF2B5EF4-FFF2-40B4-BE49-F238E27FC236}">
                <a16:creationId xmlns:a16="http://schemas.microsoft.com/office/drawing/2014/main" id="{9516D9D1-309C-2902-6F9D-292D5412AF4D}"/>
              </a:ext>
            </a:extLst>
          </p:cNvPr>
          <p:cNvSpPr/>
          <p:nvPr/>
        </p:nvSpPr>
        <p:spPr>
          <a:xfrm>
            <a:off x="7900348" y="3396698"/>
            <a:ext cx="504056" cy="32700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kstvak 11">
            <a:extLst>
              <a:ext uri="{FF2B5EF4-FFF2-40B4-BE49-F238E27FC236}">
                <a16:creationId xmlns:a16="http://schemas.microsoft.com/office/drawing/2014/main" id="{9E5125F3-9AB3-52F3-2DBE-FBBE1A28F877}"/>
              </a:ext>
            </a:extLst>
          </p:cNvPr>
          <p:cNvSpPr txBox="1"/>
          <p:nvPr/>
        </p:nvSpPr>
        <p:spPr>
          <a:xfrm>
            <a:off x="8453294" y="3394782"/>
            <a:ext cx="603029" cy="32279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0,8%</a:t>
            </a:r>
          </a:p>
        </p:txBody>
      </p:sp>
    </p:spTree>
    <p:extLst>
      <p:ext uri="{BB962C8B-B14F-4D97-AF65-F5344CB8AC3E}">
        <p14:creationId xmlns:p14="http://schemas.microsoft.com/office/powerpoint/2010/main" val="22503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0" categoryIdx="2"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0" categoryIdx="3"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El"/>
        </p:bldSub>
      </p:bldGraphic>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1B30A14-0DC6-5F1C-12D0-D4A219EA9C58}"/>
              </a:ext>
            </a:extLst>
          </p:cNvPr>
          <p:cNvSpPr>
            <a:spLocks noGrp="1"/>
          </p:cNvSpPr>
          <p:nvPr>
            <p:ph type="title"/>
          </p:nvPr>
        </p:nvSpPr>
        <p:spPr>
          <a:xfrm>
            <a:off x="-579120" y="211306"/>
            <a:ext cx="10515600" cy="1325563"/>
          </a:xfrm>
        </p:spPr>
        <p:txBody>
          <a:bodyPr/>
          <a:lstStyle/>
          <a:p>
            <a:endParaRPr lang="nl-NL"/>
          </a:p>
        </p:txBody>
      </p:sp>
      <p:sp>
        <p:nvSpPr>
          <p:cNvPr id="3" name="Tijdelijke aanduiding voor inhoud 2">
            <a:extLst>
              <a:ext uri="{FF2B5EF4-FFF2-40B4-BE49-F238E27FC236}">
                <a16:creationId xmlns:a16="http://schemas.microsoft.com/office/drawing/2014/main" id="{F724A02A-B87C-D695-BC50-1B496FE7F7B9}"/>
              </a:ext>
            </a:extLst>
          </p:cNvPr>
          <p:cNvSpPr>
            <a:spLocks noGrp="1"/>
          </p:cNvSpPr>
          <p:nvPr>
            <p:ph idx="1"/>
          </p:nvPr>
        </p:nvSpPr>
        <p:spPr>
          <a:xfrm>
            <a:off x="-579120" y="1671806"/>
            <a:ext cx="10515600" cy="4351338"/>
          </a:xfrm>
        </p:spPr>
        <p:txBody>
          <a:bodyPr/>
          <a:lstStyle/>
          <a:p>
            <a:endParaRPr lang="nl-NL"/>
          </a:p>
        </p:txBody>
      </p:sp>
      <p:pic>
        <p:nvPicPr>
          <p:cNvPr id="4" name="Picture 1" descr="A diagram of a flowchart&#10;&#10;Description automatically generated with low confidence">
            <a:extLst>
              <a:ext uri="{FF2B5EF4-FFF2-40B4-BE49-F238E27FC236}">
                <a16:creationId xmlns:a16="http://schemas.microsoft.com/office/drawing/2014/main" id="{559C4EAA-5729-053E-DF85-4A1EFC19B104}"/>
              </a:ext>
            </a:extLst>
          </p:cNvPr>
          <p:cNvPicPr>
            <a:picLocks noChangeAspect="1"/>
          </p:cNvPicPr>
          <p:nvPr/>
        </p:nvPicPr>
        <p:blipFill>
          <a:blip r:embed="rId4"/>
          <a:stretch>
            <a:fillRect/>
          </a:stretch>
        </p:blipFill>
        <p:spPr>
          <a:xfrm>
            <a:off x="0" y="0"/>
            <a:ext cx="9025128" cy="6704181"/>
          </a:xfrm>
          <a:prstGeom prst="rect">
            <a:avLst/>
          </a:prstGeom>
        </p:spPr>
      </p:pic>
    </p:spTree>
    <p:extLst>
      <p:ext uri="{BB962C8B-B14F-4D97-AF65-F5344CB8AC3E}">
        <p14:creationId xmlns:p14="http://schemas.microsoft.com/office/powerpoint/2010/main" val="2733975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kstballon: rechthoek met afgeronde hoeken 13">
            <a:extLst>
              <a:ext uri="{FF2B5EF4-FFF2-40B4-BE49-F238E27FC236}">
                <a16:creationId xmlns:a16="http://schemas.microsoft.com/office/drawing/2014/main" id="{AA9B2158-0101-5015-9A9E-24530A4B59A1}"/>
              </a:ext>
            </a:extLst>
          </p:cNvPr>
          <p:cNvSpPr>
            <a:spLocks noChangeArrowheads="1"/>
          </p:cNvSpPr>
          <p:nvPr/>
        </p:nvSpPr>
        <p:spPr bwMode="auto">
          <a:xfrm>
            <a:off x="328806" y="819558"/>
            <a:ext cx="2554882" cy="2243088"/>
          </a:xfrm>
          <a:prstGeom prst="wedgeRoundRectCallout">
            <a:avLst>
              <a:gd name="adj1" fmla="val 5403"/>
              <a:gd name="adj2" fmla="val 57079"/>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1</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Je komt in aanmerking voor een boosterprik. Je bent welkom op de GGD-vaccinatielocatie in Eindhoven of Helmond [..]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Groet, GGD Brabant-Zuidoost</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kstballon: rechthoek met afgeronde hoeken 23">
            <a:extLst>
              <a:ext uri="{FF2B5EF4-FFF2-40B4-BE49-F238E27FC236}">
                <a16:creationId xmlns:a16="http://schemas.microsoft.com/office/drawing/2014/main" id="{F0DB8843-00EE-9F9D-EE5E-478D083A8AC6}"/>
              </a:ext>
            </a:extLst>
          </p:cNvPr>
          <p:cNvSpPr>
            <a:spLocks noChangeArrowheads="1"/>
          </p:cNvSpPr>
          <p:nvPr/>
        </p:nvSpPr>
        <p:spPr bwMode="auto">
          <a:xfrm>
            <a:off x="3124861" y="819558"/>
            <a:ext cx="2554882" cy="2277222"/>
          </a:xfrm>
          <a:prstGeom prst="wedgeRoundRectCallout">
            <a:avLst>
              <a:gd name="adj1" fmla="val -5250"/>
              <a:gd name="adj2" fmla="val 55801"/>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2</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a:t>
            </a:r>
            <a:r>
              <a:rPr kumimoji="0" lang="nl-NL" altLang="nl-NL" sz="1200" b="0" i="1" u="none" strike="noStrike" kern="1200" cap="none" spc="0" normalizeH="0" baseline="0" noProof="0" dirty="0">
                <a:ln>
                  <a:noFill/>
                </a:ln>
                <a:solidFill>
                  <a:srgbClr val="44546A">
                    <a:lumMod val="60000"/>
                    <a:lumOff val="40000"/>
                  </a:srgbClr>
                </a:solidFill>
                <a:effectLst/>
                <a:uLnTx/>
                <a:uFillTx/>
                <a:latin typeface="Verdana" panose="020B0604030504040204" pitchFamily="34" charset="0"/>
                <a:ea typeface="Calibri" panose="020F0502020204030204" pitchFamily="34" charset="0"/>
                <a:cs typeface="Arial" panose="020B0604020202020204" pitchFamily="34" charset="0"/>
              </a:rPr>
              <a:t>. </a:t>
            </a: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Jouw boosterprik ligt voor je klaar</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 Je bent welkom op de GGD-vaccinatielocatie in Eindhoven of Helmond om deze op te halen [..] 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ballon: rechthoek met afgeronde hoeken 24">
            <a:extLst>
              <a:ext uri="{FF2B5EF4-FFF2-40B4-BE49-F238E27FC236}">
                <a16:creationId xmlns:a16="http://schemas.microsoft.com/office/drawing/2014/main" id="{880DE6CB-E2D7-22C6-FC99-08ED801F7AA9}"/>
              </a:ext>
            </a:extLst>
          </p:cNvPr>
          <p:cNvSpPr>
            <a:spLocks noChangeArrowheads="1"/>
          </p:cNvSpPr>
          <p:nvPr/>
        </p:nvSpPr>
        <p:spPr bwMode="auto">
          <a:xfrm>
            <a:off x="5857504" y="819558"/>
            <a:ext cx="2554881" cy="2277222"/>
          </a:xfrm>
          <a:prstGeom prst="wedgeRoundRectCallout">
            <a:avLst>
              <a:gd name="adj1" fmla="val 17569"/>
              <a:gd name="adj2" fmla="val 56134"/>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3</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Een boosterprik beschermt voor 97% tegen ziekenhuisopname. Haal nu ook je boosterprik</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 Je bent welkom zonder afspraak op de GGD-vaccinatielocatie in Eindhoven of Helmond [..]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ballon: rechthoek met afgeronde hoeken 28">
            <a:extLst>
              <a:ext uri="{FF2B5EF4-FFF2-40B4-BE49-F238E27FC236}">
                <a16:creationId xmlns:a16="http://schemas.microsoft.com/office/drawing/2014/main" id="{03E7B311-1D60-4FB9-CA33-ED527781F98F}"/>
              </a:ext>
            </a:extLst>
          </p:cNvPr>
          <p:cNvSpPr>
            <a:spLocks noChangeArrowheads="1"/>
          </p:cNvSpPr>
          <p:nvPr/>
        </p:nvSpPr>
        <p:spPr bwMode="auto">
          <a:xfrm>
            <a:off x="328807" y="3566566"/>
            <a:ext cx="2628555" cy="2104591"/>
          </a:xfrm>
          <a:prstGeom prst="wedgeRoundRectCallout">
            <a:avLst>
              <a:gd name="adj1" fmla="val 3380"/>
              <a:gd name="adj2" fmla="val 54241"/>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4</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Jouw boosterprik ligt voor je klaar. </a:t>
            </a: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Je bent iedere dag tussen 9.00 en 16.30u welkom op de GGD-vaccinatielocatie in Eindhoven of Helmond </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om deze op te halen [..]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ballon: rechthoek met afgeronde hoeken 27">
            <a:extLst>
              <a:ext uri="{FF2B5EF4-FFF2-40B4-BE49-F238E27FC236}">
                <a16:creationId xmlns:a16="http://schemas.microsoft.com/office/drawing/2014/main" id="{E8CA61C2-C486-4F10-7F08-60B8EC01ED0C}"/>
              </a:ext>
            </a:extLst>
          </p:cNvPr>
          <p:cNvSpPr>
            <a:spLocks noChangeArrowheads="1"/>
          </p:cNvSpPr>
          <p:nvPr/>
        </p:nvSpPr>
        <p:spPr bwMode="auto">
          <a:xfrm>
            <a:off x="3285194" y="3572196"/>
            <a:ext cx="2421212" cy="2104591"/>
          </a:xfrm>
          <a:prstGeom prst="wedgeRoundRectCallout">
            <a:avLst>
              <a:gd name="adj1" fmla="val 778"/>
              <a:gd name="adj2" fmla="val 56046"/>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5</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Jouw boosterprik ligt voor je klaar. </a:t>
            </a: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Je bent op 05-02-2022 tussen 16:00 en 17:00 uur welkom op Haverdijk 11 in Helmond </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om deze op te halen [..] 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ballon: rechthoek met afgeronde hoeken 26">
            <a:extLst>
              <a:ext uri="{FF2B5EF4-FFF2-40B4-BE49-F238E27FC236}">
                <a16:creationId xmlns:a16="http://schemas.microsoft.com/office/drawing/2014/main" id="{EE0FD422-EAEC-7925-0B58-9AC9B453C657}"/>
              </a:ext>
            </a:extLst>
          </p:cNvPr>
          <p:cNvSpPr>
            <a:spLocks noChangeArrowheads="1"/>
          </p:cNvSpPr>
          <p:nvPr/>
        </p:nvSpPr>
        <p:spPr bwMode="auto">
          <a:xfrm>
            <a:off x="6181466" y="3569135"/>
            <a:ext cx="2448272" cy="2171507"/>
          </a:xfrm>
          <a:prstGeom prst="wedgeRoundRectCallout">
            <a:avLst>
              <a:gd name="adj1" fmla="val 4769"/>
              <a:gd name="adj2" fmla="val 55236"/>
              <a:gd name="adj3" fmla="val 16667"/>
            </a:avLst>
          </a:prstGeom>
          <a:solidFill>
            <a:srgbClr val="FFE599"/>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Variant 6</a:t>
            </a:r>
            <a:br>
              <a:rPr kumimoji="0" lang="nl-NL" altLang="nl-NL" sz="1200" b="1"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Beste Meneer Jansen.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Jouw boosterprik ligt voor je klaar. Je bent iedere dag tussen 9.00 en 16.30u welkom op </a:t>
            </a:r>
            <a:r>
              <a:rPr kumimoji="0" lang="nl-NL" altLang="nl-NL" sz="1200" b="0" i="1" u="none" strike="noStrike" kern="1200" cap="none" spc="0" normalizeH="0" baseline="0" noProof="0" dirty="0">
                <a:ln>
                  <a:noFill/>
                </a:ln>
                <a:solidFill>
                  <a:srgbClr val="ED7D31">
                    <a:lumMod val="75000"/>
                  </a:srgbClr>
                </a:solidFill>
                <a:effectLst/>
                <a:uLnTx/>
                <a:uFillTx/>
                <a:latin typeface="Verdana" panose="020B0604030504040204" pitchFamily="34" charset="0"/>
                <a:ea typeface="Calibri" panose="020F0502020204030204" pitchFamily="34" charset="0"/>
                <a:cs typeface="Arial" panose="020B0604020202020204" pitchFamily="34" charset="0"/>
              </a:rPr>
              <a:t>Haverdijk 11 in Helmond </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om deze op te halen </a:t>
            </a:r>
            <a:r>
              <a:rPr kumimoji="0" lang="nl-NL" altLang="nl-NL" sz="1200" b="0" i="1" u="none" strike="noStrike" kern="1200" cap="none" spc="0" normalizeH="0" baseline="0" noProof="0" dirty="0">
                <a:ln>
                  <a:noFill/>
                </a:ln>
                <a:solidFill>
                  <a:srgbClr val="44546A">
                    <a:lumMod val="60000"/>
                    <a:lumOff val="40000"/>
                  </a:srgbClr>
                </a:solidFill>
                <a:effectLst/>
                <a:uLnTx/>
                <a:uFillTx/>
                <a:latin typeface="Verdana" panose="020B0604030504040204" pitchFamily="34" charset="0"/>
                <a:ea typeface="Calibri" panose="020F0502020204030204" pitchFamily="34" charset="0"/>
                <a:cs typeface="Arial" panose="020B0604020202020204" pitchFamily="34" charset="0"/>
              </a:rPr>
              <a:t>[..]</a:t>
            </a: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 </a:t>
            </a:r>
            <a:b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br>
            <a:r>
              <a:rPr kumimoji="0" lang="nl-NL" altLang="nl-NL" sz="1200" b="0" i="1"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Groet, GGD Brabant-Zuidoost</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7">
            <a:extLst>
              <a:ext uri="{FF2B5EF4-FFF2-40B4-BE49-F238E27FC236}">
                <a16:creationId xmlns:a16="http://schemas.microsoft.com/office/drawing/2014/main" id="{9B100A10-6A08-BD0F-466B-22C723996663}"/>
              </a:ext>
            </a:extLst>
          </p:cNvPr>
          <p:cNvSpPr>
            <a:spLocks noChangeArrowheads="1"/>
          </p:cNvSpPr>
          <p:nvPr/>
        </p:nvSpPr>
        <p:spPr bwMode="auto">
          <a:xfrm>
            <a:off x="463352" y="280932"/>
            <a:ext cx="61206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Gebruikte SMS-teksten in eerste zending naar 30.000 inwoners op 25-1-2022</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Rectangle 11">
            <a:extLst>
              <a:ext uri="{FF2B5EF4-FFF2-40B4-BE49-F238E27FC236}">
                <a16:creationId xmlns:a16="http://schemas.microsoft.com/office/drawing/2014/main" id="{DEBC7972-5E18-A78D-95C0-E0338CE5F78B}"/>
              </a:ext>
            </a:extLst>
          </p:cNvPr>
          <p:cNvSpPr>
            <a:spLocks noChangeArrowheads="1"/>
          </p:cNvSpPr>
          <p:nvPr/>
        </p:nvSpPr>
        <p:spPr bwMode="auto">
          <a:xfrm>
            <a:off x="579216" y="3011685"/>
            <a:ext cx="68804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200" b="1"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Gebruikte SMS-teksten in tweede zending naar 75.000 inwoners op 1-2-2022</a:t>
            </a:r>
            <a:endParaRPr kumimoji="0" lang="nl-NL" alt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Rectangle 15">
            <a:extLst>
              <a:ext uri="{FF2B5EF4-FFF2-40B4-BE49-F238E27FC236}">
                <a16:creationId xmlns:a16="http://schemas.microsoft.com/office/drawing/2014/main" id="{685BF61B-3088-5EE0-76C8-6DA64C10469D}"/>
              </a:ext>
            </a:extLst>
          </p:cNvPr>
          <p:cNvSpPr>
            <a:spLocks noChangeArrowheads="1"/>
          </p:cNvSpPr>
          <p:nvPr/>
        </p:nvSpPr>
        <p:spPr bwMode="auto">
          <a:xfrm>
            <a:off x="1034530" y="2783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3766150D-1765-13E9-AD90-93338BD423A4}"/>
              </a:ext>
            </a:extLst>
          </p:cNvPr>
          <p:cNvSpPr txBox="1"/>
          <p:nvPr/>
        </p:nvSpPr>
        <p:spPr>
          <a:xfrm>
            <a:off x="679376" y="5892128"/>
            <a:ext cx="762930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panose="02020603050405020304" pitchFamily="18" charset="0"/>
              </a:rPr>
              <a:t>[…]Kom je? Reageer met JA of NEE. Als je komt, neem dan je ID mee. Heb je al een boosterprik gehad, of wil je deze niet, dan </a:t>
            </a:r>
            <a:r>
              <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rPr>
              <a:t>mag je dit bericht negeren. Je krijgt dit bericht omdat je eerder jouw gegevens met ons hebt gedeeld. […]</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grpId="0" nodeType="withEffect">
                                  <p:stCondLst>
                                    <p:cond delay="0"/>
                                  </p:stCondLst>
                                  <p:childTnLst>
                                    <p:set>
                                      <p:cBhvr>
                                        <p:cTn id="9" dur="indefinite"/>
                                        <p:tgtEl>
                                          <p:spTgt spid="3"/>
                                        </p:tgtEl>
                                        <p:attrNameLst>
                                          <p:attrName>style.opacity</p:attrName>
                                        </p:attrNameLst>
                                      </p:cBhvr>
                                      <p:to>
                                        <p:strVal val="0.5"/>
                                      </p:to>
                                    </p:set>
                                    <p:animEffect filter="image" prLst="opacity: 0.5">
                                      <p:cBhvr rctx="IE">
                                        <p:cTn id="10" dur="indefinite"/>
                                        <p:tgtEl>
                                          <p:spTgt spid="3"/>
                                        </p:tgtEl>
                                      </p:cBhvr>
                                    </p:animEffect>
                                  </p:childTnLst>
                                </p:cTn>
                              </p:par>
                              <p:par>
                                <p:cTn id="11" presetID="9" presetClass="emph" presetSubtype="0" grpId="0" nodeType="withEffect">
                                  <p:stCondLst>
                                    <p:cond delay="0"/>
                                  </p:stCondLst>
                                  <p:childTnLst>
                                    <p:set>
                                      <p:cBhvr>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grpId="0" nodeType="withEffect">
                                  <p:stCondLst>
                                    <p:cond delay="0"/>
                                  </p:stCondLst>
                                  <p:childTnLst>
                                    <p:set>
                                      <p:cBhvr>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F3D9E-6446-CBE6-9C5D-5D76A9538134}"/>
              </a:ext>
            </a:extLst>
          </p:cNvPr>
          <p:cNvSpPr>
            <a:spLocks noGrp="1"/>
          </p:cNvSpPr>
          <p:nvPr>
            <p:ph type="title"/>
          </p:nvPr>
        </p:nvSpPr>
        <p:spPr/>
        <p:txBody>
          <a:bodyPr/>
          <a:lstStyle/>
          <a:p>
            <a:r>
              <a:rPr lang="nl-NL" dirty="0"/>
              <a:t>Programma vandaag </a:t>
            </a:r>
          </a:p>
        </p:txBody>
      </p:sp>
      <p:sp>
        <p:nvSpPr>
          <p:cNvPr id="3" name="Tijdelijke aanduiding voor inhoud 2">
            <a:extLst>
              <a:ext uri="{FF2B5EF4-FFF2-40B4-BE49-F238E27FC236}">
                <a16:creationId xmlns:a16="http://schemas.microsoft.com/office/drawing/2014/main" id="{E8DCE0C4-F8F4-55EF-208A-FFF79782292A}"/>
              </a:ext>
            </a:extLst>
          </p:cNvPr>
          <p:cNvSpPr>
            <a:spLocks noGrp="1"/>
          </p:cNvSpPr>
          <p:nvPr>
            <p:ph idx="1"/>
          </p:nvPr>
        </p:nvSpPr>
        <p:spPr>
          <a:xfrm>
            <a:off x="522000" y="1814635"/>
            <a:ext cx="8393400" cy="4125365"/>
          </a:xfrm>
        </p:spPr>
        <p:txBody>
          <a:bodyPr/>
          <a:lstStyle/>
          <a:p>
            <a:r>
              <a:rPr lang="nl-NL" dirty="0"/>
              <a:t>Opening en welkom </a:t>
            </a:r>
          </a:p>
          <a:p>
            <a:endParaRPr lang="nl-NL" dirty="0"/>
          </a:p>
          <a:p>
            <a:r>
              <a:rPr lang="nl-NL" sz="1800" b="1" dirty="0">
                <a:effectLst/>
                <a:latin typeface="Calibri" panose="020F0502020204030204" pitchFamily="34" charset="0"/>
                <a:ea typeface="Calibri" panose="020F0502020204030204" pitchFamily="34" charset="0"/>
              </a:rPr>
              <a:t>Twijfelen ouders over vaccinaties voor hun pasgeboren kind?</a:t>
            </a:r>
            <a:br>
              <a:rPr lang="nl-NL" sz="1800" dirty="0">
                <a:effectLst/>
                <a:latin typeface="Calibri" panose="020F0502020204030204" pitchFamily="34" charset="0"/>
                <a:ea typeface="Calibri" panose="020F0502020204030204" pitchFamily="34" charset="0"/>
              </a:rPr>
            </a:br>
            <a:r>
              <a:rPr lang="nl-NL" sz="1800" dirty="0">
                <a:solidFill>
                  <a:srgbClr val="000000"/>
                </a:solidFill>
                <a:effectLst/>
                <a:latin typeface="Calibri" panose="020F0502020204030204" pitchFamily="34" charset="0"/>
                <a:ea typeface="Calibri" panose="020F0502020204030204" pitchFamily="34" charset="0"/>
              </a:rPr>
              <a:t>Door:</a:t>
            </a:r>
            <a:r>
              <a:rPr lang="nl-NL" sz="1800" dirty="0">
                <a:effectLst/>
                <a:latin typeface="Calibri" panose="020F0502020204030204" pitchFamily="34" charset="0"/>
                <a:ea typeface="Calibri" panose="020F0502020204030204" pitchFamily="34" charset="0"/>
              </a:rPr>
              <a:t> </a:t>
            </a:r>
            <a:r>
              <a:rPr lang="nl-NL" sz="1800">
                <a:solidFill>
                  <a:srgbClr val="000000"/>
                </a:solidFill>
                <a:effectLst/>
                <a:latin typeface="Calibri" panose="020F0502020204030204" pitchFamily="34" charset="0"/>
                <a:ea typeface="Calibri" panose="020F0502020204030204" pitchFamily="34" charset="0"/>
              </a:rPr>
              <a:t>Daphne Bussink-Voorend, </a:t>
            </a:r>
            <a:r>
              <a:rPr lang="nl-NL" sz="1800" dirty="0">
                <a:solidFill>
                  <a:srgbClr val="000000"/>
                </a:solidFill>
                <a:effectLst/>
                <a:latin typeface="Calibri" panose="020F0502020204030204" pitchFamily="34" charset="0"/>
                <a:ea typeface="Calibri" panose="020F0502020204030204" pitchFamily="34" charset="0"/>
              </a:rPr>
              <a:t>promovenda en arts M+G infectieziektebestrijding i.o.</a:t>
            </a:r>
            <a:endParaRPr lang="nl-NL" sz="1800" dirty="0">
              <a:effectLst/>
              <a:latin typeface="Calibri" panose="020F0502020204030204" pitchFamily="34" charset="0"/>
              <a:ea typeface="Calibri" panose="020F0502020204030204" pitchFamily="34" charset="0"/>
            </a:endParaRPr>
          </a:p>
          <a:p>
            <a:endParaRPr lang="nl-NL" dirty="0"/>
          </a:p>
          <a:p>
            <a:r>
              <a:rPr lang="nl-NL" dirty="0"/>
              <a:t>Vragen </a:t>
            </a:r>
          </a:p>
          <a:p>
            <a:endParaRPr lang="nl-NL" dirty="0"/>
          </a:p>
          <a:p>
            <a:r>
              <a:rPr lang="nl-NL" sz="1800" b="1" dirty="0">
                <a:effectLst/>
                <a:latin typeface="Calibri" panose="020F0502020204030204" pitchFamily="34" charset="0"/>
                <a:ea typeface="Calibri" panose="020F0502020204030204" pitchFamily="34" charset="0"/>
              </a:rPr>
              <a:t>Hoe SMS herinneringen zorgen voor toegenomen COVID-19 booster vaccinaties: Twee gerandomiseerde experimenten met controlegroep</a:t>
            </a: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Door: Arne Meeldijk, lead data </a:t>
            </a:r>
            <a:r>
              <a:rPr lang="nl-NL" sz="1800" dirty="0" err="1">
                <a:effectLst/>
                <a:latin typeface="Calibri" panose="020F0502020204030204" pitchFamily="34" charset="0"/>
                <a:ea typeface="Calibri" panose="020F0502020204030204" pitchFamily="34" charset="0"/>
              </a:rPr>
              <a:t>scientist</a:t>
            </a:r>
            <a:r>
              <a:rPr lang="nl-NL" sz="1800" dirty="0">
                <a:effectLst/>
                <a:latin typeface="Calibri" panose="020F0502020204030204" pitchFamily="34" charset="0"/>
                <a:ea typeface="Calibri" panose="020F0502020204030204" pitchFamily="34" charset="0"/>
              </a:rPr>
              <a:t>, GGD Brabant-Zuidoost </a:t>
            </a:r>
          </a:p>
          <a:p>
            <a:endParaRPr lang="nl-NL" dirty="0"/>
          </a:p>
          <a:p>
            <a:r>
              <a:rPr lang="nl-NL" dirty="0"/>
              <a:t>Vragen </a:t>
            </a:r>
          </a:p>
          <a:p>
            <a:endParaRPr lang="nl-NL" dirty="0"/>
          </a:p>
          <a:p>
            <a:r>
              <a:rPr lang="nl-NL" dirty="0"/>
              <a:t>Einde </a:t>
            </a:r>
          </a:p>
          <a:p>
            <a:endParaRPr lang="nl-NL" dirty="0"/>
          </a:p>
        </p:txBody>
      </p:sp>
      <p:sp>
        <p:nvSpPr>
          <p:cNvPr id="4" name="Tijdelijke aanduiding voor dianummer 3">
            <a:extLst>
              <a:ext uri="{FF2B5EF4-FFF2-40B4-BE49-F238E27FC236}">
                <a16:creationId xmlns:a16="http://schemas.microsoft.com/office/drawing/2014/main" id="{5586BE82-B786-9D93-8AE6-E6CC0027349F}"/>
              </a:ext>
            </a:extLst>
          </p:cNvPr>
          <p:cNvSpPr>
            <a:spLocks noGrp="1"/>
          </p:cNvSpPr>
          <p:nvPr>
            <p:ph type="sldNum" sz="quarter" idx="4"/>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057997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743279D-95DB-5574-1FD9-D96B664A3168}"/>
              </a:ext>
            </a:extLst>
          </p:cNvPr>
          <p:cNvSpPr>
            <a:spLocks noGrp="1"/>
          </p:cNvSpPr>
          <p:nvPr>
            <p:ph type="title"/>
          </p:nvPr>
        </p:nvSpPr>
        <p:spPr>
          <a:xfrm>
            <a:off x="298704" y="-200850"/>
            <a:ext cx="6851104" cy="1143000"/>
          </a:xfrm>
        </p:spPr>
        <p:txBody>
          <a:bodyPr>
            <a:normAutofit/>
          </a:bodyPr>
          <a:lstStyle/>
          <a:p>
            <a:pPr algn="l"/>
            <a:r>
              <a:rPr lang="nl-NL" dirty="0"/>
              <a:t>Opkomst op vaccinatielocatie</a:t>
            </a:r>
          </a:p>
        </p:txBody>
      </p:sp>
      <p:sp>
        <p:nvSpPr>
          <p:cNvPr id="3" name="Tijdelijke aanduiding voor datum 3">
            <a:extLst>
              <a:ext uri="{FF2B5EF4-FFF2-40B4-BE49-F238E27FC236}">
                <a16:creationId xmlns:a16="http://schemas.microsoft.com/office/drawing/2014/main" id="{6AE14BCE-B04D-F5B0-A95D-BC62BC60FCD6}"/>
              </a:ext>
            </a:extLst>
          </p:cNvPr>
          <p:cNvSpPr txBox="1">
            <a:spLocks/>
          </p:cNvSpPr>
          <p:nvPr/>
        </p:nvSpPr>
        <p:spPr>
          <a:xfrm>
            <a:off x="-844296" y="588086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Grafiek 3">
            <a:extLst>
              <a:ext uri="{FF2B5EF4-FFF2-40B4-BE49-F238E27FC236}">
                <a16:creationId xmlns:a16="http://schemas.microsoft.com/office/drawing/2014/main" id="{9005FEC9-E997-70B4-196C-1D2CB793CBDB}"/>
              </a:ext>
            </a:extLst>
          </p:cNvPr>
          <p:cNvGraphicFramePr/>
          <p:nvPr/>
        </p:nvGraphicFramePr>
        <p:xfrm>
          <a:off x="284802" y="1217627"/>
          <a:ext cx="8449182" cy="4407652"/>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vak 11">
            <a:extLst>
              <a:ext uri="{FF2B5EF4-FFF2-40B4-BE49-F238E27FC236}">
                <a16:creationId xmlns:a16="http://schemas.microsoft.com/office/drawing/2014/main" id="{AD8D94C6-AF57-A82B-7694-DD2000E78EF6}"/>
              </a:ext>
            </a:extLst>
          </p:cNvPr>
          <p:cNvSpPr txBox="1"/>
          <p:nvPr/>
        </p:nvSpPr>
        <p:spPr>
          <a:xfrm>
            <a:off x="2469288" y="1914404"/>
            <a:ext cx="504056" cy="2434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8" name="Tekstvak 11">
            <a:extLst>
              <a:ext uri="{FF2B5EF4-FFF2-40B4-BE49-F238E27FC236}">
                <a16:creationId xmlns:a16="http://schemas.microsoft.com/office/drawing/2014/main" id="{B38BD956-66C1-9FD9-A58A-5426327D6358}"/>
              </a:ext>
            </a:extLst>
          </p:cNvPr>
          <p:cNvSpPr txBox="1"/>
          <p:nvPr/>
        </p:nvSpPr>
        <p:spPr>
          <a:xfrm>
            <a:off x="6132183" y="2399735"/>
            <a:ext cx="504056" cy="2434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9" name="Tekstvak 11">
            <a:extLst>
              <a:ext uri="{FF2B5EF4-FFF2-40B4-BE49-F238E27FC236}">
                <a16:creationId xmlns:a16="http://schemas.microsoft.com/office/drawing/2014/main" id="{2DACD800-86C9-8D43-3531-0382EA921E58}"/>
              </a:ext>
            </a:extLst>
          </p:cNvPr>
          <p:cNvSpPr txBox="1"/>
          <p:nvPr/>
        </p:nvSpPr>
        <p:spPr>
          <a:xfrm>
            <a:off x="4499643" y="2036133"/>
            <a:ext cx="504056" cy="2434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0" name="Tekstvak 14">
            <a:extLst>
              <a:ext uri="{FF2B5EF4-FFF2-40B4-BE49-F238E27FC236}">
                <a16:creationId xmlns:a16="http://schemas.microsoft.com/office/drawing/2014/main" id="{2E60071F-A333-22B2-F015-52D48A5DACB8}"/>
              </a:ext>
            </a:extLst>
          </p:cNvPr>
          <p:cNvSpPr txBox="1"/>
          <p:nvPr/>
        </p:nvSpPr>
        <p:spPr>
          <a:xfrm>
            <a:off x="284802" y="5290129"/>
            <a:ext cx="3024336" cy="3351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808080"/>
                </a:solidFill>
                <a:effectLst/>
                <a:uLnTx/>
                <a:uFillTx/>
                <a:latin typeface="Verdana" panose="020B0604030504040204" pitchFamily="34" charset="0"/>
                <a:ea typeface="Calibri" panose="020F0502020204030204" pitchFamily="34" charset="0"/>
                <a:cs typeface="Arial" panose="020B0604020202020204" pitchFamily="34" charset="0"/>
              </a:rPr>
              <a:t>* p&lt;.05, ** p &lt;.01, *** p&lt;.001</a:t>
            </a:r>
            <a:endParaRPr kumimoji="0" lang="nl-NL" sz="1000" b="0" i="0" u="none" strike="noStrike" kern="120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1" name="Rechteraccolade 10">
            <a:extLst>
              <a:ext uri="{FF2B5EF4-FFF2-40B4-BE49-F238E27FC236}">
                <a16:creationId xmlns:a16="http://schemas.microsoft.com/office/drawing/2014/main" id="{43A57CF0-60A0-B1A2-A9D0-E221E2CCAE17}"/>
              </a:ext>
            </a:extLst>
          </p:cNvPr>
          <p:cNvSpPr/>
          <p:nvPr/>
        </p:nvSpPr>
        <p:spPr>
          <a:xfrm>
            <a:off x="7556501" y="2399897"/>
            <a:ext cx="504056" cy="1021718"/>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FDD36BA2-2379-1986-7FEC-385BAAC0E501}"/>
              </a:ext>
            </a:extLst>
          </p:cNvPr>
          <p:cNvSpPr txBox="1"/>
          <p:nvPr/>
        </p:nvSpPr>
        <p:spPr>
          <a:xfrm>
            <a:off x="8013905" y="2749357"/>
            <a:ext cx="603029" cy="32279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3,2%</a:t>
            </a:r>
          </a:p>
        </p:txBody>
      </p:sp>
      <p:sp>
        <p:nvSpPr>
          <p:cNvPr id="13" name="Vierkante haak links 12">
            <a:extLst>
              <a:ext uri="{FF2B5EF4-FFF2-40B4-BE49-F238E27FC236}">
                <a16:creationId xmlns:a16="http://schemas.microsoft.com/office/drawing/2014/main" id="{4CCA6D7F-A500-AFA3-1414-947459D65D0D}"/>
              </a:ext>
            </a:extLst>
          </p:cNvPr>
          <p:cNvSpPr/>
          <p:nvPr/>
        </p:nvSpPr>
        <p:spPr>
          <a:xfrm rot="5400000">
            <a:off x="5349608" y="337806"/>
            <a:ext cx="144016" cy="374441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Vierkante haak links 13">
            <a:extLst>
              <a:ext uri="{FF2B5EF4-FFF2-40B4-BE49-F238E27FC236}">
                <a16:creationId xmlns:a16="http://schemas.microsoft.com/office/drawing/2014/main" id="{BB30ED09-D9E1-8FF3-A9AE-49239FE7BB64}"/>
              </a:ext>
            </a:extLst>
          </p:cNvPr>
          <p:cNvSpPr/>
          <p:nvPr/>
        </p:nvSpPr>
        <p:spPr>
          <a:xfrm rot="5400000">
            <a:off x="6246318" y="1864197"/>
            <a:ext cx="149849" cy="1943269"/>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Vierkante haak links 14">
            <a:extLst>
              <a:ext uri="{FF2B5EF4-FFF2-40B4-BE49-F238E27FC236}">
                <a16:creationId xmlns:a16="http://schemas.microsoft.com/office/drawing/2014/main" id="{BF56E81F-F603-5910-08BB-CCBDC2CE761C}"/>
              </a:ext>
            </a:extLst>
          </p:cNvPr>
          <p:cNvSpPr/>
          <p:nvPr/>
        </p:nvSpPr>
        <p:spPr>
          <a:xfrm rot="5400000">
            <a:off x="4458001" y="-688500"/>
            <a:ext cx="127030" cy="554461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4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EB006DE9-E761-78CA-C19F-7E735B31BBC0}"/>
              </a:ext>
            </a:extLst>
          </p:cNvPr>
          <p:cNvSpPr txBox="1"/>
          <p:nvPr/>
        </p:nvSpPr>
        <p:spPr>
          <a:xfrm>
            <a:off x="390906" y="1135624"/>
            <a:ext cx="8506206" cy="369331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Hoe effectief zijn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om de vaccinatiegraad te verhogen en welke tekstmanipulaties zijn het meest effectief?</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Antwoord: Een SMS met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ownership</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-framing + specifiek datum, tijd en locatie voorstel zorgt voor een toename van 3.2-procentpunt vaccinatiegraad. ‘Standaard’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zijn niet erg effectief.</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Zijn deze effecten van korte duur of houden ze stand over tijd?</a:t>
            </a:r>
            <a:b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Hebben deze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invloed op het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Intention</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Behaviour</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Gap?</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64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D700BBF-4769-CCB4-3B54-A8CA66532606}"/>
              </a:ext>
            </a:extLst>
          </p:cNvPr>
          <p:cNvSpPr>
            <a:spLocks noGrp="1"/>
          </p:cNvSpPr>
          <p:nvPr>
            <p:ph type="title"/>
          </p:nvPr>
        </p:nvSpPr>
        <p:spPr>
          <a:xfrm>
            <a:off x="124968" y="-40064"/>
            <a:ext cx="9616859" cy="1145536"/>
          </a:xfrm>
        </p:spPr>
        <p:txBody>
          <a:bodyPr/>
          <a:lstStyle/>
          <a:p>
            <a:r>
              <a:rPr lang="nl-NL" dirty="0"/>
              <a:t>Resultaten Dag 50</a:t>
            </a:r>
          </a:p>
        </p:txBody>
      </p:sp>
      <p:graphicFrame>
        <p:nvGraphicFramePr>
          <p:cNvPr id="3" name="Tabel 2">
            <a:extLst>
              <a:ext uri="{FF2B5EF4-FFF2-40B4-BE49-F238E27FC236}">
                <a16:creationId xmlns:a16="http://schemas.microsoft.com/office/drawing/2014/main" id="{091A8E34-6FC8-A5B9-F5A2-FA5EA3FD89E9}"/>
              </a:ext>
            </a:extLst>
          </p:cNvPr>
          <p:cNvGraphicFramePr>
            <a:graphicFrameLocks noGrp="1"/>
          </p:cNvGraphicFramePr>
          <p:nvPr/>
        </p:nvGraphicFramePr>
        <p:xfrm>
          <a:off x="268075" y="1664208"/>
          <a:ext cx="8729622" cy="4095618"/>
        </p:xfrm>
        <a:graphic>
          <a:graphicData uri="http://schemas.openxmlformats.org/drawingml/2006/table">
            <a:tbl>
              <a:tblPr firstRow="1" firstCol="1" bandRow="1"/>
              <a:tblGrid>
                <a:gridCol w="2262695">
                  <a:extLst>
                    <a:ext uri="{9D8B030D-6E8A-4147-A177-3AD203B41FA5}">
                      <a16:colId xmlns:a16="http://schemas.microsoft.com/office/drawing/2014/main" val="3817746160"/>
                    </a:ext>
                  </a:extLst>
                </a:gridCol>
                <a:gridCol w="1112187">
                  <a:extLst>
                    <a:ext uri="{9D8B030D-6E8A-4147-A177-3AD203B41FA5}">
                      <a16:colId xmlns:a16="http://schemas.microsoft.com/office/drawing/2014/main" val="3665117203"/>
                    </a:ext>
                  </a:extLst>
                </a:gridCol>
                <a:gridCol w="1288276">
                  <a:extLst>
                    <a:ext uri="{9D8B030D-6E8A-4147-A177-3AD203B41FA5}">
                      <a16:colId xmlns:a16="http://schemas.microsoft.com/office/drawing/2014/main" val="2261414554"/>
                    </a:ext>
                  </a:extLst>
                </a:gridCol>
                <a:gridCol w="1219848">
                  <a:extLst>
                    <a:ext uri="{9D8B030D-6E8A-4147-A177-3AD203B41FA5}">
                      <a16:colId xmlns:a16="http://schemas.microsoft.com/office/drawing/2014/main" val="671830906"/>
                    </a:ext>
                  </a:extLst>
                </a:gridCol>
                <a:gridCol w="1081167">
                  <a:extLst>
                    <a:ext uri="{9D8B030D-6E8A-4147-A177-3AD203B41FA5}">
                      <a16:colId xmlns:a16="http://schemas.microsoft.com/office/drawing/2014/main" val="823597422"/>
                    </a:ext>
                  </a:extLst>
                </a:gridCol>
                <a:gridCol w="1765449">
                  <a:extLst>
                    <a:ext uri="{9D8B030D-6E8A-4147-A177-3AD203B41FA5}">
                      <a16:colId xmlns:a16="http://schemas.microsoft.com/office/drawing/2014/main" val="1894067379"/>
                    </a:ext>
                  </a:extLst>
                </a:gridCol>
              </a:tblGrid>
              <a:tr h="485646">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RCT1</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uptake </a:t>
                      </a:r>
                      <a:r>
                        <a:rPr lang="nl-NL" sz="1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Coefficient </a:t>
                      </a:r>
                      <a:r>
                        <a:rPr lang="en-GB" sz="1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value</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[95%CI]</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183510"/>
                  </a:ext>
                </a:extLst>
              </a:tr>
              <a:tr h="299097">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Overall test</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pPr>
                      <a:endParaRPr lang="nl-NL" sz="1400">
                        <a:effectLst/>
                        <a:latin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pPr>
                      <a:endParaRPr lang="nl-NL" sz="1400">
                        <a:effectLst/>
                        <a:latin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89532857"/>
                  </a:ext>
                </a:extLst>
              </a:tr>
              <a:tr h="310660">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message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 (1,085)</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24333730"/>
                  </a:ext>
                </a:extLst>
              </a:tr>
              <a:tr h="305264">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Basic</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 (1,167)</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 (0.04)</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.067</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 [0.99-1.18]</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601670166"/>
                  </a:ext>
                </a:extLst>
              </a:tr>
              <a:tr h="320680">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Ownership</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 (1,250)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 (0.04)</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 [1.09-1.26]</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96815660"/>
                  </a:ext>
                </a:extLst>
              </a:tr>
              <a:tr h="303722">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Effectiveness</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 (1,246)</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 (0.04)</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 [1.08-1.26]</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154242"/>
                  </a:ext>
                </a:extLst>
              </a:tr>
              <a:tr h="485646">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RCT2</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uptake </a:t>
                      </a:r>
                      <a:r>
                        <a:rPr lang="nl-NL" sz="1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Coefficient </a:t>
                      </a:r>
                      <a:r>
                        <a:rPr lang="en-GB" sz="14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value</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[95%CI]</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354153"/>
                  </a:ext>
                </a:extLst>
              </a:tr>
              <a:tr h="339953">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Overall test</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pPr>
                      <a:endParaRPr lang="nl-NL" sz="1400">
                        <a:effectLst/>
                        <a:latin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585659749"/>
                  </a:ext>
                </a:extLst>
              </a:tr>
              <a:tr h="309888">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message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25,973</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 (2,248)</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8698036"/>
                  </a:ext>
                </a:extLst>
              </a:tr>
              <a:tr h="314514">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Opening hours*</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 (2,482)</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 (0.03)</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 [1.10-1.22]</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70506900"/>
                  </a:ext>
                </a:extLst>
              </a:tr>
              <a:tr h="308347">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time, location*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 (2,852)</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0.31 (0.03)</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 [1.30-1.42]</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11660447"/>
                  </a:ext>
                </a:extLst>
              </a:tr>
              <a:tr h="312201">
                <a:tc>
                  <a:txBody>
                    <a:bodyPr/>
                    <a:lstStyle/>
                    <a:p>
                      <a:pPr>
                        <a:lnSpc>
                          <a:spcPct val="107000"/>
                        </a:lnSpc>
                        <a:spcAft>
                          <a:spcPts val="800"/>
                        </a:spcAft>
                      </a:pPr>
                      <a:r>
                        <a:rPr lang="nl-NL"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Opening hours, location*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25,000</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 (2,462)</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 (0.03)</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nl-NL"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.001</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80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 [1.09-1.21]</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38056597"/>
                  </a:ext>
                </a:extLst>
              </a:tr>
            </a:tbl>
          </a:graphicData>
        </a:graphic>
      </p:graphicFrame>
      <p:sp>
        <p:nvSpPr>
          <p:cNvPr id="4" name="Rechthoek 3">
            <a:extLst>
              <a:ext uri="{FF2B5EF4-FFF2-40B4-BE49-F238E27FC236}">
                <a16:creationId xmlns:a16="http://schemas.microsoft.com/office/drawing/2014/main" id="{74718D8D-B336-FE9B-6642-8CB3B316A90E}"/>
              </a:ext>
            </a:extLst>
          </p:cNvPr>
          <p:cNvSpPr/>
          <p:nvPr/>
        </p:nvSpPr>
        <p:spPr>
          <a:xfrm>
            <a:off x="3383280" y="1435608"/>
            <a:ext cx="1581912" cy="4920743"/>
          </a:xfrm>
          <a:prstGeom prst="rect">
            <a:avLst/>
          </a:prstGeom>
          <a:noFill/>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EB006DE9-E761-78CA-C19F-7E735B31BBC0}"/>
              </a:ext>
            </a:extLst>
          </p:cNvPr>
          <p:cNvSpPr txBox="1"/>
          <p:nvPr/>
        </p:nvSpPr>
        <p:spPr>
          <a:xfrm>
            <a:off x="390906" y="1135624"/>
            <a:ext cx="8506206" cy="313932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Hoe effectief zijn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om de vaccinatiegraad te verhogen en welke tekstmanipulaties zijn het meest effectief?</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Zijn deze effecten van korte duur of houden ze stand over tijd?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Antwoord: De effectiviteit houd stand over langere tijd, wat impliceert dat er een groep gemotiveerd wordt om te vaccineren die dit anders zou blijven uitstellen.</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Hebben deze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invloed op het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Intention</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Behaviour</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Gap?</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3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575D363-AC35-963C-B838-2777B89469DD}"/>
              </a:ext>
            </a:extLst>
          </p:cNvPr>
          <p:cNvSpPr>
            <a:spLocks noGrp="1"/>
          </p:cNvSpPr>
          <p:nvPr>
            <p:ph type="title"/>
          </p:nvPr>
        </p:nvSpPr>
        <p:spPr>
          <a:xfrm>
            <a:off x="356380" y="136525"/>
            <a:ext cx="8268492" cy="594996"/>
          </a:xfrm>
        </p:spPr>
        <p:txBody>
          <a:bodyPr>
            <a:normAutofit/>
          </a:bodyPr>
          <a:lstStyle/>
          <a:p>
            <a:r>
              <a:rPr lang="nl-NL" dirty="0"/>
              <a:t>Resultaten IBG</a:t>
            </a:r>
          </a:p>
        </p:txBody>
      </p:sp>
      <p:graphicFrame>
        <p:nvGraphicFramePr>
          <p:cNvPr id="3" name="Tabel 2">
            <a:extLst>
              <a:ext uri="{FF2B5EF4-FFF2-40B4-BE49-F238E27FC236}">
                <a16:creationId xmlns:a16="http://schemas.microsoft.com/office/drawing/2014/main" id="{D6353DFB-A4B3-79E9-38AC-76E1A6B3F265}"/>
              </a:ext>
            </a:extLst>
          </p:cNvPr>
          <p:cNvGraphicFramePr>
            <a:graphicFrameLocks noGrp="1"/>
          </p:cNvGraphicFramePr>
          <p:nvPr/>
        </p:nvGraphicFramePr>
        <p:xfrm>
          <a:off x="627387" y="1223707"/>
          <a:ext cx="7997485" cy="4051745"/>
        </p:xfrm>
        <a:graphic>
          <a:graphicData uri="http://schemas.openxmlformats.org/drawingml/2006/table">
            <a:tbl>
              <a:tblPr firstRow="1" firstCol="1" bandRow="1"/>
              <a:tblGrid>
                <a:gridCol w="1686549">
                  <a:extLst>
                    <a:ext uri="{9D8B030D-6E8A-4147-A177-3AD203B41FA5}">
                      <a16:colId xmlns:a16="http://schemas.microsoft.com/office/drawing/2014/main" val="4046588266"/>
                    </a:ext>
                  </a:extLst>
                </a:gridCol>
                <a:gridCol w="879739">
                  <a:extLst>
                    <a:ext uri="{9D8B030D-6E8A-4147-A177-3AD203B41FA5}">
                      <a16:colId xmlns:a16="http://schemas.microsoft.com/office/drawing/2014/main" val="2932528799"/>
                    </a:ext>
                  </a:extLst>
                </a:gridCol>
                <a:gridCol w="1078563">
                  <a:extLst>
                    <a:ext uri="{9D8B030D-6E8A-4147-A177-3AD203B41FA5}">
                      <a16:colId xmlns:a16="http://schemas.microsoft.com/office/drawing/2014/main" val="4169176145"/>
                    </a:ext>
                  </a:extLst>
                </a:gridCol>
                <a:gridCol w="1414798">
                  <a:extLst>
                    <a:ext uri="{9D8B030D-6E8A-4147-A177-3AD203B41FA5}">
                      <a16:colId xmlns:a16="http://schemas.microsoft.com/office/drawing/2014/main" val="192853659"/>
                    </a:ext>
                  </a:extLst>
                </a:gridCol>
                <a:gridCol w="1414798">
                  <a:extLst>
                    <a:ext uri="{9D8B030D-6E8A-4147-A177-3AD203B41FA5}">
                      <a16:colId xmlns:a16="http://schemas.microsoft.com/office/drawing/2014/main" val="2788365316"/>
                    </a:ext>
                  </a:extLst>
                </a:gridCol>
                <a:gridCol w="1523038">
                  <a:extLst>
                    <a:ext uri="{9D8B030D-6E8A-4147-A177-3AD203B41FA5}">
                      <a16:colId xmlns:a16="http://schemas.microsoft.com/office/drawing/2014/main" val="1055062640"/>
                    </a:ext>
                  </a:extLst>
                </a:gridCol>
              </a:tblGrid>
              <a:tr h="895534">
                <a:tc>
                  <a:txBody>
                    <a:bodyPr/>
                    <a:lstStyle/>
                    <a:p>
                      <a:pPr>
                        <a:lnSpc>
                          <a:spcPct val="107000"/>
                        </a:lnSpc>
                        <a:spcAft>
                          <a:spcPts val="80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RCT1</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Responses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"yes"-responses (</a:t>
                      </a:r>
                      <a:r>
                        <a:rPr lang="en-GB" sz="11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"yes"-responses with uptake (</a:t>
                      </a:r>
                      <a:r>
                        <a:rPr lang="en-US"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536882"/>
                  </a:ext>
                </a:extLst>
              </a:tr>
              <a:tr h="458688">
                <a:tc>
                  <a:txBody>
                    <a:bodyPr/>
                    <a:lstStyle/>
                    <a:p>
                      <a:pPr>
                        <a:lnSpc>
                          <a:spcPct val="107000"/>
                        </a:lnSpc>
                        <a:spcAft>
                          <a:spcPts val="800"/>
                        </a:spcAft>
                      </a:pP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Basic</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435</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60.23% (262)</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20.61% (54)</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96883328"/>
                  </a:ext>
                </a:extLst>
              </a:tr>
              <a:tr h="447767">
                <a:tc>
                  <a:txBody>
                    <a:bodyPr/>
                    <a:lstStyle/>
                    <a:p>
                      <a:pPr>
                        <a:lnSpc>
                          <a:spcPct val="107000"/>
                        </a:lnSpc>
                        <a:spcAft>
                          <a:spcPts val="800"/>
                        </a:spcAft>
                      </a:pP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Ownership</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535</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55.89% (299)</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26.75% (80)</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49705552"/>
                  </a:ext>
                </a:extLst>
              </a:tr>
              <a:tr h="447767">
                <a:tc>
                  <a:txBody>
                    <a:bodyPr/>
                    <a:lstStyle/>
                    <a:p>
                      <a:pPr>
                        <a:lnSpc>
                          <a:spcPct val="107000"/>
                        </a:lnSpc>
                        <a:spcAft>
                          <a:spcPts val="800"/>
                        </a:spcAft>
                      </a:pP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Effectiveness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358</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62.85% (225)</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28.89% (65)</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037877"/>
                  </a:ext>
                </a:extLst>
              </a:tr>
              <a:tr h="895534">
                <a:tc>
                  <a:txBody>
                    <a:bodyPr/>
                    <a:lstStyle/>
                    <a:p>
                      <a:pPr>
                        <a:lnSpc>
                          <a:spcPct val="107000"/>
                        </a:lnSpc>
                        <a:spcAft>
                          <a:spcPts val="800"/>
                        </a:spcAft>
                      </a:pP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RCT2</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l-NL"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Responses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"yes"-responses (</a:t>
                      </a:r>
                      <a:r>
                        <a:rPr lang="en-GB"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"yes"-responses with uptake (</a:t>
                      </a:r>
                      <a:r>
                        <a:rPr lang="en-US"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974470"/>
                  </a:ext>
                </a:extLst>
              </a:tr>
              <a:tr h="458688">
                <a:tc>
                  <a:txBody>
                    <a:bodyPr/>
                    <a:lstStyle/>
                    <a:p>
                      <a:pPr>
                        <a:lnSpc>
                          <a:spcPct val="107000"/>
                        </a:lnSpc>
                        <a:spcAft>
                          <a:spcPts val="800"/>
                        </a:spcAft>
                      </a:pP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Opening hours*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1,674</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53.41% (894)</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34.11% (305)</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14842810"/>
                  </a:ext>
                </a:extLst>
              </a:tr>
              <a:tr h="447767">
                <a:tc>
                  <a:txBody>
                    <a:bodyPr/>
                    <a:lstStyle/>
                    <a:p>
                      <a:pPr>
                        <a:lnSpc>
                          <a:spcPct val="107000"/>
                        </a:lnSpc>
                        <a:spcAft>
                          <a:spcPts val="800"/>
                        </a:spcAft>
                      </a:pPr>
                      <a:r>
                        <a:rPr lang="nl-NL"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 time, location*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2,778</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30.35% (843)</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r>
                        <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66.07% (557)</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94245264"/>
                  </a:ext>
                </a:extLst>
              </a:tr>
            </a:tbl>
          </a:graphicData>
        </a:graphic>
      </p:graphicFrame>
      <p:sp>
        <p:nvSpPr>
          <p:cNvPr id="4" name="Rechthoek 3">
            <a:extLst>
              <a:ext uri="{FF2B5EF4-FFF2-40B4-BE49-F238E27FC236}">
                <a16:creationId xmlns:a16="http://schemas.microsoft.com/office/drawing/2014/main" id="{1F1ECAB4-C1DA-6CE9-1273-D598840EED96}"/>
              </a:ext>
            </a:extLst>
          </p:cNvPr>
          <p:cNvSpPr/>
          <p:nvPr/>
        </p:nvSpPr>
        <p:spPr>
          <a:xfrm>
            <a:off x="2240280" y="3721608"/>
            <a:ext cx="1005840" cy="1738631"/>
          </a:xfrm>
          <a:prstGeom prst="rect">
            <a:avLst/>
          </a:prstGeom>
          <a:noFill/>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487AC7B7-AF6A-5716-DFF1-D79A0E9E4AD0}"/>
              </a:ext>
            </a:extLst>
          </p:cNvPr>
          <p:cNvSpPr/>
          <p:nvPr/>
        </p:nvSpPr>
        <p:spPr>
          <a:xfrm>
            <a:off x="3739896" y="4434840"/>
            <a:ext cx="438912" cy="840612"/>
          </a:xfrm>
          <a:prstGeom prst="rect">
            <a:avLst/>
          </a:prstGeom>
          <a:noFill/>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0A88B7CD-D4E6-0B17-6CD6-459C1B0D9C3F}"/>
              </a:ext>
            </a:extLst>
          </p:cNvPr>
          <p:cNvSpPr/>
          <p:nvPr/>
        </p:nvSpPr>
        <p:spPr>
          <a:xfrm>
            <a:off x="4460146" y="4434840"/>
            <a:ext cx="1005840" cy="840612"/>
          </a:xfrm>
          <a:prstGeom prst="rect">
            <a:avLst/>
          </a:prstGeom>
          <a:noFill/>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8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EB006DE9-E761-78CA-C19F-7E735B31BBC0}"/>
              </a:ext>
            </a:extLst>
          </p:cNvPr>
          <p:cNvSpPr txBox="1"/>
          <p:nvPr/>
        </p:nvSpPr>
        <p:spPr>
          <a:xfrm>
            <a:off x="390906" y="1135624"/>
            <a:ext cx="8506206" cy="34163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Hoe effectief zijn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om de vaccinatiegraad te verhogen en welke tekstmanipulaties zijn het meest effectief?</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Zijn deze effecten van korte duur of houden ze stand over tijd?</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Hebben deze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invloed op het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Intention</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err="1">
                <a:ln>
                  <a:noFill/>
                </a:ln>
                <a:solidFill>
                  <a:prstClr val="black"/>
                </a:solidFill>
                <a:effectLst/>
                <a:uLnTx/>
                <a:uFillTx/>
                <a:latin typeface="Calibri" panose="020F0502020204030204"/>
                <a:ea typeface="+mn-ea"/>
                <a:cs typeface="+mn-cs"/>
              </a:rPr>
              <a:t>Behaviour</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Gap?</a:t>
            </a:r>
            <a:b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Antwoord: Het meest effectieve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SMSje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zorgt er voor dat de groep die zegt van plan te zijn zich te laten vaccineren zich ook vaker werkelijk laat vaccineren, vergeleken met andere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SMSjes</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Dit suggereert dat dit SMS het IBG verkleint.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7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AFE0428-7A7F-B27E-D21F-60D5CC0AD615}"/>
              </a:ext>
            </a:extLst>
          </p:cNvPr>
          <p:cNvSpPr>
            <a:spLocks noGrp="1"/>
          </p:cNvSpPr>
          <p:nvPr>
            <p:ph idx="1"/>
          </p:nvPr>
        </p:nvSpPr>
        <p:spPr>
          <a:xfrm>
            <a:off x="481584" y="1523873"/>
            <a:ext cx="7391400" cy="4351338"/>
          </a:xfrm>
        </p:spPr>
        <p:txBody>
          <a:bodyPr>
            <a:normAutofit fontScale="92500" lnSpcReduction="10000"/>
          </a:bodyPr>
          <a:lstStyle/>
          <a:p>
            <a:r>
              <a:rPr lang="en-US" dirty="0" err="1"/>
              <a:t>SMSjes</a:t>
            </a:r>
            <a:r>
              <a:rPr lang="en-US" dirty="0"/>
              <a:t> </a:t>
            </a:r>
            <a:r>
              <a:rPr lang="en-US" dirty="0" err="1"/>
              <a:t>zijn</a:t>
            </a:r>
            <a:r>
              <a:rPr lang="en-US" dirty="0"/>
              <a:t> </a:t>
            </a:r>
            <a:r>
              <a:rPr lang="en-US" dirty="0" err="1"/>
              <a:t>effectieve</a:t>
            </a:r>
            <a:r>
              <a:rPr lang="en-US" dirty="0"/>
              <a:t> </a:t>
            </a:r>
            <a:r>
              <a:rPr lang="en-US" dirty="0" err="1"/>
              <a:t>interventies</a:t>
            </a:r>
            <a:r>
              <a:rPr lang="en-US" dirty="0"/>
              <a:t> om de </a:t>
            </a:r>
            <a:r>
              <a:rPr lang="en-US" dirty="0" err="1"/>
              <a:t>vaccinatiegraad</a:t>
            </a:r>
            <a:r>
              <a:rPr lang="en-US" dirty="0"/>
              <a:t> </a:t>
            </a:r>
            <a:r>
              <a:rPr lang="en-US" dirty="0" err="1"/>
              <a:t>te</a:t>
            </a:r>
            <a:r>
              <a:rPr lang="en-US" dirty="0"/>
              <a:t> </a:t>
            </a:r>
            <a:r>
              <a:rPr lang="en-US" dirty="0" err="1"/>
              <a:t>verhogen</a:t>
            </a:r>
            <a:r>
              <a:rPr lang="en-US" dirty="0"/>
              <a:t>, maar de </a:t>
            </a:r>
            <a:r>
              <a:rPr lang="en-US" dirty="0" err="1"/>
              <a:t>formulering</a:t>
            </a:r>
            <a:r>
              <a:rPr lang="en-US" dirty="0"/>
              <a:t> van het </a:t>
            </a:r>
            <a:r>
              <a:rPr lang="en-US" dirty="0" err="1"/>
              <a:t>bericht</a:t>
            </a:r>
            <a:r>
              <a:rPr lang="en-US" dirty="0"/>
              <a:t> is erg </a:t>
            </a:r>
            <a:r>
              <a:rPr lang="en-US" dirty="0" err="1"/>
              <a:t>bepalend</a:t>
            </a:r>
            <a:r>
              <a:rPr lang="en-US" dirty="0"/>
              <a:t>.</a:t>
            </a:r>
            <a:br>
              <a:rPr lang="en-US" dirty="0"/>
            </a:br>
            <a:endParaRPr lang="en-US" dirty="0"/>
          </a:p>
          <a:p>
            <a:r>
              <a:rPr lang="en-US" dirty="0"/>
              <a:t>Voor zo </a:t>
            </a:r>
            <a:r>
              <a:rPr lang="en-US" dirty="0" err="1"/>
              <a:t>ver</a:t>
            </a:r>
            <a:r>
              <a:rPr lang="en-US" dirty="0"/>
              <a:t> </a:t>
            </a:r>
            <a:r>
              <a:rPr lang="en-US" dirty="0" err="1"/>
              <a:t>wij</a:t>
            </a:r>
            <a:r>
              <a:rPr lang="en-US" dirty="0"/>
              <a:t> </a:t>
            </a:r>
            <a:r>
              <a:rPr lang="en-US" dirty="0" err="1"/>
              <a:t>weten</a:t>
            </a:r>
            <a:r>
              <a:rPr lang="en-US" dirty="0"/>
              <a:t> is </a:t>
            </a:r>
            <a:r>
              <a:rPr lang="en-US" dirty="0" err="1"/>
              <a:t>dit</a:t>
            </a:r>
            <a:r>
              <a:rPr lang="en-US" dirty="0"/>
              <a:t> </a:t>
            </a:r>
            <a:r>
              <a:rPr lang="en-US" dirty="0" err="1"/>
              <a:t>een</a:t>
            </a:r>
            <a:r>
              <a:rPr lang="en-US" dirty="0"/>
              <a:t> </a:t>
            </a:r>
            <a:r>
              <a:rPr lang="en-US" dirty="0" err="1"/>
              <a:t>eerste</a:t>
            </a:r>
            <a:r>
              <a:rPr lang="en-US" dirty="0"/>
              <a:t> </a:t>
            </a:r>
            <a:r>
              <a:rPr lang="en-US" dirty="0" err="1"/>
              <a:t>studie</a:t>
            </a:r>
            <a:r>
              <a:rPr lang="en-US" dirty="0"/>
              <a:t> die </a:t>
            </a:r>
            <a:r>
              <a:rPr lang="en-US" dirty="0" err="1"/>
              <a:t>laat</a:t>
            </a:r>
            <a:r>
              <a:rPr lang="en-US" dirty="0"/>
              <a:t> </a:t>
            </a:r>
            <a:r>
              <a:rPr lang="en-US" dirty="0" err="1"/>
              <a:t>zien</a:t>
            </a:r>
            <a:r>
              <a:rPr lang="en-US" dirty="0"/>
              <a:t> het Intention </a:t>
            </a:r>
            <a:r>
              <a:rPr lang="en-US" dirty="0" err="1"/>
              <a:t>Behaviour</a:t>
            </a:r>
            <a:r>
              <a:rPr lang="en-US" dirty="0"/>
              <a:t> Gap </a:t>
            </a:r>
            <a:r>
              <a:rPr lang="en-US" dirty="0" err="1"/>
              <a:t>te</a:t>
            </a:r>
            <a:r>
              <a:rPr lang="en-US" dirty="0"/>
              <a:t> </a:t>
            </a:r>
            <a:r>
              <a:rPr lang="en-US" dirty="0" err="1"/>
              <a:t>verkleinen</a:t>
            </a:r>
            <a:r>
              <a:rPr lang="en-US" dirty="0"/>
              <a:t> (in </a:t>
            </a:r>
            <a:r>
              <a:rPr lang="en-US" dirty="0" err="1"/>
              <a:t>vaccinatie</a:t>
            </a:r>
            <a:r>
              <a:rPr lang="en-US" dirty="0"/>
              <a:t> context)</a:t>
            </a:r>
            <a:br>
              <a:rPr lang="en-US" dirty="0"/>
            </a:br>
            <a:endParaRPr lang="en-US" dirty="0"/>
          </a:p>
          <a:p>
            <a:r>
              <a:rPr lang="en-US" dirty="0" err="1"/>
              <a:t>Gevonden</a:t>
            </a:r>
            <a:r>
              <a:rPr lang="en-US" dirty="0"/>
              <a:t> effect </a:t>
            </a:r>
            <a:r>
              <a:rPr lang="en-US" dirty="0" err="1"/>
              <a:t>waarschijnlijk</a:t>
            </a:r>
            <a:r>
              <a:rPr lang="en-US" dirty="0"/>
              <a:t> </a:t>
            </a:r>
            <a:r>
              <a:rPr lang="en-US" dirty="0" err="1"/>
              <a:t>onderschatting</a:t>
            </a:r>
            <a:r>
              <a:rPr lang="en-US" dirty="0"/>
              <a:t> </a:t>
            </a:r>
            <a:r>
              <a:rPr lang="en-US" dirty="0" err="1"/>
              <a:t>vanwege</a:t>
            </a:r>
            <a:r>
              <a:rPr lang="en-US" dirty="0"/>
              <a:t> ‘</a:t>
            </a:r>
            <a:r>
              <a:rPr lang="en-US" dirty="0" err="1"/>
              <a:t>vervuiling</a:t>
            </a:r>
            <a:r>
              <a:rPr lang="en-US" dirty="0"/>
              <a:t>’ </a:t>
            </a:r>
            <a:r>
              <a:rPr lang="en-US" dirty="0" err="1"/>
              <a:t>steekproef</a:t>
            </a:r>
            <a:r>
              <a:rPr lang="en-US" dirty="0"/>
              <a:t> met </a:t>
            </a:r>
            <a:r>
              <a:rPr lang="en-US" dirty="0" err="1"/>
              <a:t>personen</a:t>
            </a:r>
            <a:r>
              <a:rPr lang="en-US" dirty="0"/>
              <a:t> die elders </a:t>
            </a:r>
            <a:r>
              <a:rPr lang="en-US" dirty="0" err="1"/>
              <a:t>gevaccineerd</a:t>
            </a:r>
            <a:r>
              <a:rPr lang="en-US" dirty="0"/>
              <a:t> </a:t>
            </a:r>
            <a:r>
              <a:rPr lang="en-US" dirty="0" err="1"/>
              <a:t>waren</a:t>
            </a:r>
            <a:r>
              <a:rPr lang="en-US" dirty="0"/>
              <a:t>.</a:t>
            </a:r>
            <a:br>
              <a:rPr lang="en-US" dirty="0"/>
            </a:br>
            <a:endParaRPr lang="en-US" dirty="0"/>
          </a:p>
          <a:p>
            <a:r>
              <a:rPr lang="en-US" dirty="0" err="1"/>
              <a:t>Effectiviteit</a:t>
            </a:r>
            <a:r>
              <a:rPr lang="en-US" dirty="0"/>
              <a:t> </a:t>
            </a:r>
            <a:r>
              <a:rPr lang="en-US" dirty="0" err="1"/>
              <a:t>kan</a:t>
            </a:r>
            <a:r>
              <a:rPr lang="en-US" dirty="0"/>
              <a:t> </a:t>
            </a:r>
            <a:r>
              <a:rPr lang="en-US" dirty="0" err="1"/>
              <a:t>waarschijnlijk</a:t>
            </a:r>
            <a:r>
              <a:rPr lang="en-US" dirty="0"/>
              <a:t> </a:t>
            </a:r>
            <a:r>
              <a:rPr lang="en-US" dirty="0" err="1"/>
              <a:t>verder</a:t>
            </a:r>
            <a:r>
              <a:rPr lang="en-US" dirty="0"/>
              <a:t> </a:t>
            </a:r>
            <a:r>
              <a:rPr lang="en-US" dirty="0" err="1"/>
              <a:t>verbeterd</a:t>
            </a:r>
            <a:r>
              <a:rPr lang="en-US" dirty="0"/>
              <a:t> </a:t>
            </a:r>
            <a:r>
              <a:rPr lang="en-US" dirty="0" err="1"/>
              <a:t>worden</a:t>
            </a:r>
            <a:r>
              <a:rPr lang="en-US" dirty="0"/>
              <a:t> door </a:t>
            </a:r>
            <a:r>
              <a:rPr lang="en-US" dirty="0" err="1"/>
              <a:t>tijdsslots</a:t>
            </a:r>
            <a:r>
              <a:rPr lang="en-US" dirty="0"/>
              <a:t> toe </a:t>
            </a:r>
            <a:r>
              <a:rPr lang="en-US" dirty="0" err="1"/>
              <a:t>te</a:t>
            </a:r>
            <a:r>
              <a:rPr lang="en-US" dirty="0"/>
              <a:t> </a:t>
            </a:r>
            <a:r>
              <a:rPr lang="en-US" dirty="0" err="1"/>
              <a:t>kennen</a:t>
            </a:r>
            <a:r>
              <a:rPr lang="en-US" dirty="0"/>
              <a:t> </a:t>
            </a:r>
            <a:r>
              <a:rPr lang="en-US" dirty="0" err="1"/>
              <a:t>waar</a:t>
            </a:r>
            <a:r>
              <a:rPr lang="en-US" dirty="0"/>
              <a:t> </a:t>
            </a:r>
            <a:r>
              <a:rPr lang="en-US" dirty="0" err="1"/>
              <a:t>mensen</a:t>
            </a:r>
            <a:r>
              <a:rPr lang="en-US" dirty="0"/>
              <a:t> </a:t>
            </a:r>
            <a:r>
              <a:rPr lang="en-US" dirty="0" err="1"/>
              <a:t>vaker</a:t>
            </a:r>
            <a:r>
              <a:rPr lang="en-US" dirty="0"/>
              <a:t> </a:t>
            </a:r>
            <a:r>
              <a:rPr lang="en-US" dirty="0" err="1"/>
              <a:t>beschikbaar</a:t>
            </a:r>
            <a:r>
              <a:rPr lang="en-US" dirty="0"/>
              <a:t> in </a:t>
            </a:r>
            <a:r>
              <a:rPr lang="en-US" dirty="0" err="1"/>
              <a:t>zijn</a:t>
            </a:r>
            <a:r>
              <a:rPr lang="en-US" dirty="0"/>
              <a:t>.</a:t>
            </a:r>
            <a:br>
              <a:rPr lang="en-US" dirty="0"/>
            </a:br>
            <a:endParaRPr lang="en-US" dirty="0"/>
          </a:p>
          <a:p>
            <a:r>
              <a:rPr lang="nl-NL" dirty="0"/>
              <a:t>Naar schatting waren er landelijk nog zo’n 3 miljoen mensen die aan dezelfde criteria voldeden als waar deze SMS naar verzonden is. Hen allemaal SMS variant 5 sturen zorgde naar schatting voor 96.000 extra gevaccineerde inwoners in de 6 dagen na verzending</a:t>
            </a:r>
          </a:p>
          <a:p>
            <a:endParaRPr lang="en-US" dirty="0"/>
          </a:p>
          <a:p>
            <a:pPr marL="0" indent="0">
              <a:buNone/>
            </a:pPr>
            <a:endParaRPr lang="nl-NL" dirty="0"/>
          </a:p>
        </p:txBody>
      </p:sp>
      <p:sp>
        <p:nvSpPr>
          <p:cNvPr id="4" name="Titel 1">
            <a:extLst>
              <a:ext uri="{FF2B5EF4-FFF2-40B4-BE49-F238E27FC236}">
                <a16:creationId xmlns:a16="http://schemas.microsoft.com/office/drawing/2014/main" id="{C639D5D4-0859-2E7E-C63E-A41A218A92DB}"/>
              </a:ext>
            </a:extLst>
          </p:cNvPr>
          <p:cNvSpPr>
            <a:spLocks noGrp="1"/>
          </p:cNvSpPr>
          <p:nvPr>
            <p:ph type="title"/>
          </p:nvPr>
        </p:nvSpPr>
        <p:spPr>
          <a:xfrm>
            <a:off x="356380" y="136525"/>
            <a:ext cx="8268492" cy="594996"/>
          </a:xfrm>
        </p:spPr>
        <p:txBody>
          <a:bodyPr>
            <a:normAutofit/>
          </a:bodyPr>
          <a:lstStyle/>
          <a:p>
            <a:r>
              <a:rPr lang="nl-NL" dirty="0"/>
              <a:t>discussie &amp; conclusie </a:t>
            </a:r>
          </a:p>
        </p:txBody>
      </p:sp>
    </p:spTree>
    <p:extLst>
      <p:ext uri="{BB962C8B-B14F-4D97-AF65-F5344CB8AC3E}">
        <p14:creationId xmlns:p14="http://schemas.microsoft.com/office/powerpoint/2010/main" val="944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3">
            <a:extLst>
              <a:ext uri="{FF2B5EF4-FFF2-40B4-BE49-F238E27FC236}">
                <a16:creationId xmlns:a16="http://schemas.microsoft.com/office/drawing/2014/main" id="{F040FBC5-6525-AEDB-AE23-916A4F059F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EFB190-3D57-4D01-AC07-C01B198EAD70}" type="datetime4">
              <a:rPr kumimoji="0" lang="nl-NL"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december 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4">
            <a:extLst>
              <a:ext uri="{FF2B5EF4-FFF2-40B4-BE49-F238E27FC236}">
                <a16:creationId xmlns:a16="http://schemas.microsoft.com/office/drawing/2014/main" id="{44FC3B0A-93BB-315F-2CC7-2C342DA068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A61DF5A-8F99-2D20-A49C-8F432C1FFB51}"/>
              </a:ext>
            </a:extLst>
          </p:cNvPr>
          <p:cNvSpPr>
            <a:spLocks noGrp="1"/>
          </p:cNvSpPr>
          <p:nvPr>
            <p:ph type="title"/>
          </p:nvPr>
        </p:nvSpPr>
        <p:spPr>
          <a:xfrm>
            <a:off x="3200400" y="2834004"/>
            <a:ext cx="5505846" cy="594996"/>
          </a:xfrm>
        </p:spPr>
        <p:txBody>
          <a:bodyPr>
            <a:normAutofit fontScale="90000"/>
          </a:bodyPr>
          <a:lstStyle/>
          <a:p>
            <a:r>
              <a:rPr lang="nl-NL" dirty="0"/>
              <a:t>Vragen?</a:t>
            </a:r>
            <a:br>
              <a:rPr lang="nl-NL" dirty="0"/>
            </a:br>
            <a:br>
              <a:rPr lang="nl-NL" dirty="0"/>
            </a:br>
            <a:br>
              <a:rPr lang="nl-NL" dirty="0"/>
            </a:br>
            <a:r>
              <a:rPr lang="nl-NL" sz="2000" dirty="0"/>
              <a:t>Contact: a.meeldijk@ggdbzo.nl</a:t>
            </a:r>
          </a:p>
        </p:txBody>
      </p:sp>
      <p:pic>
        <p:nvPicPr>
          <p:cNvPr id="3" name="Picture 2" descr="Radboud UMC Archieven - Zorgethiek.nu">
            <a:extLst>
              <a:ext uri="{FF2B5EF4-FFF2-40B4-BE49-F238E27FC236}">
                <a16:creationId xmlns:a16="http://schemas.microsoft.com/office/drawing/2014/main" id="{EF2BF778-AFD3-E08B-9ED1-550F18921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4651820"/>
            <a:ext cx="1887093" cy="1887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28A690A5-C675-9BCE-6A01-3833BB508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4" y="4878557"/>
            <a:ext cx="4638675"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91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0" y="762000"/>
            <a:ext cx="8100000" cy="533400"/>
          </a:xfrm>
        </p:spPr>
        <p:txBody>
          <a:bodyPr/>
          <a:lstStyle/>
          <a:p>
            <a:r>
              <a:rPr lang="nl-NL" sz="2800" dirty="0"/>
              <a:t>Bedankt voor deelname aan de </a:t>
            </a:r>
            <a:r>
              <a:rPr lang="nl-NL" sz="2800" dirty="0" err="1"/>
              <a:t>Tele</a:t>
            </a:r>
            <a:r>
              <a:rPr lang="nl-NL" sz="2800" dirty="0"/>
              <a:t>-ARENA</a:t>
            </a:r>
          </a:p>
        </p:txBody>
      </p:sp>
      <p:sp>
        <p:nvSpPr>
          <p:cNvPr id="3" name="Tijdelijke aanduiding voor inhoud 2"/>
          <p:cNvSpPr>
            <a:spLocks noGrp="1"/>
          </p:cNvSpPr>
          <p:nvPr>
            <p:ph idx="1"/>
          </p:nvPr>
        </p:nvSpPr>
        <p:spPr>
          <a:xfrm>
            <a:off x="522000" y="1862078"/>
            <a:ext cx="6717000" cy="4552331"/>
          </a:xfrm>
        </p:spPr>
        <p:txBody>
          <a:bodyPr>
            <a:noAutofit/>
          </a:bodyPr>
          <a:lstStyle/>
          <a:p>
            <a:r>
              <a:rPr lang="nl-NL" sz="1600" dirty="0"/>
              <a:t>Accreditatie? </a:t>
            </a:r>
          </a:p>
          <a:p>
            <a:pPr lvl="1"/>
            <a:r>
              <a:rPr lang="nl-NL" sz="1600" dirty="0"/>
              <a:t>Verpleegkundigen – Kwaliteitsregister V&amp;V </a:t>
            </a:r>
            <a:r>
              <a:rPr lang="nl-NL" sz="1600" i="1" dirty="0"/>
              <a:t>Let op! enkel invullen door verpleegkundigen die ingeschreven staan in het Kwaliteitsregister V&amp;V</a:t>
            </a:r>
          </a:p>
          <a:p>
            <a:pPr lvl="1"/>
            <a:r>
              <a:rPr lang="nl-NL" sz="1600" dirty="0"/>
              <a:t>Artsen – </a:t>
            </a:r>
            <a:r>
              <a:rPr lang="nl-NL" sz="1600" dirty="0" err="1"/>
              <a:t>AbSg</a:t>
            </a:r>
            <a:r>
              <a:rPr lang="nl-NL" sz="1600" dirty="0"/>
              <a:t>  </a:t>
            </a:r>
            <a:r>
              <a:rPr lang="nl-NL" sz="1600" i="1" dirty="0"/>
              <a:t>Let op! Artsen die in opleiding zijn tot profielarts komen niet in aanmerking voor accreditatie</a:t>
            </a:r>
          </a:p>
          <a:p>
            <a:endParaRPr lang="nl-NL" sz="1600" dirty="0"/>
          </a:p>
          <a:p>
            <a:pPr marL="325437" lvl="1" indent="0">
              <a:buNone/>
            </a:pPr>
            <a:r>
              <a:rPr lang="nl-NL" sz="1600" dirty="0"/>
              <a:t>Stuur een mail dat je </a:t>
            </a:r>
            <a:r>
              <a:rPr lang="nl-NL" sz="1600" dirty="0" err="1"/>
              <a:t>Tele</a:t>
            </a:r>
            <a:r>
              <a:rPr lang="nl-NL" sz="1600" dirty="0"/>
              <a:t>-ARENA van vandaag  hebt gevolgd met </a:t>
            </a:r>
          </a:p>
          <a:p>
            <a:pPr marL="325437" lvl="1" indent="0">
              <a:buNone/>
            </a:pPr>
            <a:r>
              <a:rPr lang="nl-NL" sz="1600" b="1" dirty="0"/>
              <a:t>Naam, Functie, GGD en BIG nummer </a:t>
            </a:r>
            <a:r>
              <a:rPr lang="nl-NL" sz="1600" dirty="0"/>
              <a:t>naar: </a:t>
            </a:r>
          </a:p>
          <a:p>
            <a:pPr marL="325437" lvl="1" indent="0">
              <a:buNone/>
            </a:pPr>
            <a:r>
              <a:rPr lang="nl-NL" sz="1600" b="1" dirty="0">
                <a:solidFill>
                  <a:srgbClr val="0070C0"/>
                </a:solidFill>
                <a:hlinkClick r:id="rId3">
                  <a:extLst>
                    <a:ext uri="{A12FA001-AC4F-418D-AE19-62706E023703}">
                      <ahyp:hlinkClr xmlns:ahyp="http://schemas.microsoft.com/office/drawing/2018/hyperlinkcolor" val="tx"/>
                    </a:ext>
                  </a:extLst>
                </a:hlinkClick>
              </a:rPr>
              <a:t>Loes.Papeleu-vanLeeuwen@radboudumc.nl</a:t>
            </a:r>
            <a:r>
              <a:rPr lang="nl-NL" sz="1600" b="1" dirty="0">
                <a:solidFill>
                  <a:srgbClr val="0070C0"/>
                </a:solidFill>
              </a:rPr>
              <a:t> </a:t>
            </a:r>
            <a:br>
              <a:rPr lang="nl-NL" sz="1600" b="1" u="sng" dirty="0">
                <a:solidFill>
                  <a:srgbClr val="0070C0"/>
                </a:solidFill>
              </a:rPr>
            </a:br>
            <a:r>
              <a:rPr lang="nl-NL" sz="1600" i="1" dirty="0"/>
              <a:t>Als je in teams </a:t>
            </a:r>
            <a:r>
              <a:rPr lang="nl-NL" sz="1600" i="1" u="sng" dirty="0"/>
              <a:t>niet</a:t>
            </a:r>
            <a:r>
              <a:rPr lang="nl-NL" sz="1600" i="1" dirty="0"/>
              <a:t> bent ingelogd vanuit je persoonlijke Teams account, laat dit dan even weten i.v.m. verantwoording van de aanwezigen. </a:t>
            </a:r>
          </a:p>
          <a:p>
            <a:pPr marL="0" indent="0">
              <a:buNone/>
            </a:pPr>
            <a:endParaRPr lang="nl-NL" sz="1600" dirty="0"/>
          </a:p>
          <a:p>
            <a:r>
              <a:rPr lang="nl-NL" sz="1600" dirty="0"/>
              <a:t>Wensen en ideeën voor onderwerpen </a:t>
            </a:r>
            <a:r>
              <a:rPr lang="nl-NL" sz="1600" dirty="0" err="1"/>
              <a:t>Tele</a:t>
            </a:r>
            <a:r>
              <a:rPr lang="nl-NL" sz="1600" dirty="0"/>
              <a:t>-ARENA per mail naar Suzanne: suzanne.zoller@radboudumc.nl</a:t>
            </a:r>
          </a:p>
          <a:p>
            <a:endParaRPr lang="nl-NL" sz="1600" dirty="0"/>
          </a:p>
        </p:txBody>
      </p:sp>
      <p:sp>
        <p:nvSpPr>
          <p:cNvPr id="4" name="Tijdelijke aanduiding voor dianummer 3"/>
          <p:cNvSpPr>
            <a:spLocks noGrp="1"/>
          </p:cNvSpPr>
          <p:nvPr>
            <p:ph type="sldNum" sz="quarter" idx="4"/>
          </p:nvPr>
        </p:nvSpPr>
        <p:spPr>
          <a:xfrm>
            <a:off x="522000" y="6414409"/>
            <a:ext cx="810000" cy="152400"/>
          </a:xfrm>
          <a:prstGeom prst="rect">
            <a:avLst/>
          </a:prstGeom>
        </p:spPr>
        <p: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6991"/>
                </a:solidFill>
                <a:effectLst/>
                <a:uLnTx/>
                <a:uFillTx/>
                <a:latin typeface="Calibri"/>
                <a:ea typeface="+mn-ea"/>
                <a:cs typeface="+mn-cs"/>
              </a:rPr>
              <a:t> </a:t>
            </a:r>
            <a:fld id="{7FC9B413-936F-403B-BC98-20250EBFF374}" type="slidenum">
              <a:rPr kumimoji="0" lang="nl-NL" sz="1000" b="0" i="0" u="none" strike="noStrike" kern="1200" cap="none" spc="0" normalizeH="0" baseline="0" noProof="0" smtClean="0">
                <a:ln>
                  <a:noFill/>
                </a:ln>
                <a:solidFill>
                  <a:srgbClr val="006991"/>
                </a:solidFill>
                <a:effectLst/>
                <a:uLnTx/>
                <a:uFillTx/>
                <a:latin typeface="Calibri"/>
                <a:ea typeface="+mn-ea"/>
                <a:cs typeface="+mn-cs"/>
              </a:rPr>
              <a:pPr marL="0" marR="0" lvl="0" indent="0" algn="l" defTabSz="914400" rtl="0" eaLnBrk="1" fontAlgn="auto" latinLnBrk="0" hangingPunct="1">
                <a:lnSpc>
                  <a:spcPts val="1200"/>
                </a:lnSpc>
                <a:spcBef>
                  <a:spcPts val="0"/>
                </a:spcBef>
                <a:spcAft>
                  <a:spcPts val="0"/>
                </a:spcAft>
                <a:buClrTx/>
                <a:buSzTx/>
                <a:buFontTx/>
                <a:buNone/>
                <a:tabLst/>
                <a:defRPr/>
              </a:pPr>
              <a:t>38</a:t>
            </a:fld>
            <a:endParaRPr kumimoji="0" lang="nl-NL" sz="1000" b="0" i="0" u="none" strike="noStrike" kern="1200" cap="none" spc="0" normalizeH="0" baseline="0" noProof="0" dirty="0">
              <a:ln>
                <a:noFill/>
              </a:ln>
              <a:solidFill>
                <a:srgbClr val="006991"/>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A0199DE-06D2-925A-3C6B-DAD3FE81D40E}"/>
              </a:ext>
            </a:extLst>
          </p:cNvPr>
          <p:cNvSpPr>
            <a:spLocks noGrp="1"/>
          </p:cNvSpPr>
          <p:nvPr>
            <p:ph type="ctrTitle"/>
          </p:nvPr>
        </p:nvSpPr>
        <p:spPr>
          <a:xfrm>
            <a:off x="846001" y="2152843"/>
            <a:ext cx="7452000" cy="1129370"/>
          </a:xfrm>
        </p:spPr>
        <p:txBody>
          <a:bodyPr/>
          <a:lstStyle/>
          <a:p>
            <a:r>
              <a:rPr lang="nl-NL" sz="3300" b="0" dirty="0">
                <a:solidFill>
                  <a:schemeClr val="bg1"/>
                </a:solidFill>
                <a:latin typeface="Calibri" panose="020F0502020204030204" pitchFamily="34" charset="0"/>
              </a:rPr>
              <a:t>CHOICE studie</a:t>
            </a:r>
            <a:br>
              <a:rPr lang="nl-NL" b="1" i="0" dirty="0">
                <a:solidFill>
                  <a:schemeClr val="bg1"/>
                </a:solidFill>
                <a:effectLst/>
                <a:latin typeface="Calibri" panose="020F0502020204030204" pitchFamily="34" charset="0"/>
              </a:rPr>
            </a:br>
            <a:r>
              <a:rPr lang="nl-NL" b="1" i="0" dirty="0">
                <a:solidFill>
                  <a:schemeClr val="bg1"/>
                </a:solidFill>
                <a:effectLst/>
                <a:latin typeface="Calibri" panose="020F0502020204030204" pitchFamily="34" charset="0"/>
              </a:rPr>
              <a:t>Twijfelen ouders over vaccinaties voor hun pasgeboren kind?</a:t>
            </a:r>
            <a:br>
              <a:rPr lang="nl-NL" b="1" i="0" dirty="0">
                <a:solidFill>
                  <a:schemeClr val="bg1"/>
                </a:solidFill>
                <a:effectLst/>
                <a:latin typeface="Calibri" panose="020F0502020204030204" pitchFamily="34" charset="0"/>
              </a:rPr>
            </a:br>
            <a:endParaRPr lang="en-US" dirty="0">
              <a:solidFill>
                <a:schemeClr val="bg1"/>
              </a:solidFill>
            </a:endParaRPr>
          </a:p>
        </p:txBody>
      </p:sp>
      <p:sp>
        <p:nvSpPr>
          <p:cNvPr id="12" name="Text Placeholder 3">
            <a:extLst>
              <a:ext uri="{FF2B5EF4-FFF2-40B4-BE49-F238E27FC236}">
                <a16:creationId xmlns:a16="http://schemas.microsoft.com/office/drawing/2014/main" id="{06E208F5-93A4-BA6D-2E3F-2688E9925F82}"/>
              </a:ext>
            </a:extLst>
          </p:cNvPr>
          <p:cNvSpPr>
            <a:spLocks noGrp="1"/>
          </p:cNvSpPr>
          <p:nvPr>
            <p:ph type="body" sz="quarter" idx="10"/>
          </p:nvPr>
        </p:nvSpPr>
        <p:spPr>
          <a:xfrm>
            <a:off x="892339" y="3140320"/>
            <a:ext cx="6719231" cy="963716"/>
          </a:xfrm>
        </p:spPr>
        <p:txBody>
          <a:bodyPr/>
          <a:lstStyle/>
          <a:p>
            <a:endParaRPr lang="en-US" sz="1800" dirty="0">
              <a:solidFill>
                <a:schemeClr val="bg1"/>
              </a:solidFill>
            </a:endParaRPr>
          </a:p>
          <a:p>
            <a:r>
              <a:rPr lang="en-US" sz="1500" dirty="0">
                <a:solidFill>
                  <a:schemeClr val="bg1"/>
                </a:solidFill>
              </a:rPr>
              <a:t>Daphne Bussink-Voorend</a:t>
            </a:r>
          </a:p>
          <a:p>
            <a:r>
              <a:rPr lang="en-US" sz="1500" dirty="0">
                <a:solidFill>
                  <a:schemeClr val="bg1"/>
                </a:solidFill>
              </a:rPr>
              <a:t>PhD student &amp; AIOS M+G </a:t>
            </a:r>
            <a:r>
              <a:rPr lang="en-US" sz="1500" dirty="0" err="1">
                <a:solidFill>
                  <a:schemeClr val="bg1"/>
                </a:solidFill>
              </a:rPr>
              <a:t>profiel</a:t>
            </a:r>
            <a:r>
              <a:rPr lang="en-US" sz="1500" dirty="0">
                <a:solidFill>
                  <a:schemeClr val="bg1"/>
                </a:solidFill>
              </a:rPr>
              <a:t> </a:t>
            </a:r>
            <a:r>
              <a:rPr lang="en-US" sz="1500" dirty="0" err="1">
                <a:solidFill>
                  <a:schemeClr val="bg1"/>
                </a:solidFill>
              </a:rPr>
              <a:t>infectieziekten</a:t>
            </a:r>
            <a:endParaRPr lang="en-US" sz="1500" dirty="0">
              <a:solidFill>
                <a:schemeClr val="bg1"/>
              </a:solidFill>
            </a:endParaRPr>
          </a:p>
        </p:txBody>
      </p:sp>
      <p:pic>
        <p:nvPicPr>
          <p:cNvPr id="5" name="Graphic 4" descr="Man met baby silhouet">
            <a:extLst>
              <a:ext uri="{FF2B5EF4-FFF2-40B4-BE49-F238E27FC236}">
                <a16:creationId xmlns:a16="http://schemas.microsoft.com/office/drawing/2014/main" id="{B93CA219-5092-3F7D-0949-ECF92A31D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8034" y="2495896"/>
            <a:ext cx="2080727" cy="2080727"/>
          </a:xfrm>
          <a:prstGeom prst="rect">
            <a:avLst/>
          </a:prstGeom>
        </p:spPr>
      </p:pic>
      <p:pic>
        <p:nvPicPr>
          <p:cNvPr id="3" name="Afbeelding 2">
            <a:extLst>
              <a:ext uri="{FF2B5EF4-FFF2-40B4-BE49-F238E27FC236}">
                <a16:creationId xmlns:a16="http://schemas.microsoft.com/office/drawing/2014/main" id="{61EC7D25-5332-8018-8D88-9AA6DE29ABE7}"/>
              </a:ext>
            </a:extLst>
          </p:cNvPr>
          <p:cNvPicPr>
            <a:picLocks noChangeAspect="1"/>
          </p:cNvPicPr>
          <p:nvPr/>
        </p:nvPicPr>
        <p:blipFill>
          <a:blip r:embed="rId5"/>
          <a:stretch>
            <a:fillRect/>
          </a:stretch>
        </p:blipFill>
        <p:spPr>
          <a:xfrm>
            <a:off x="3171825" y="5004558"/>
            <a:ext cx="2359848" cy="782013"/>
          </a:xfrm>
          <a:prstGeom prst="rect">
            <a:avLst/>
          </a:prstGeom>
        </p:spPr>
      </p:pic>
    </p:spTree>
    <p:extLst>
      <p:ext uri="{BB962C8B-B14F-4D97-AF65-F5344CB8AC3E}">
        <p14:creationId xmlns:p14="http://schemas.microsoft.com/office/powerpoint/2010/main" val="277575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6B96654-5C4F-3C9F-BCC9-83D0E0434E02}"/>
              </a:ext>
            </a:extLst>
          </p:cNvPr>
          <p:cNvSpPr>
            <a:spLocks noGrp="1"/>
          </p:cNvSpPr>
          <p:nvPr>
            <p:ph type="body" sz="quarter" idx="14"/>
          </p:nvPr>
        </p:nvSpPr>
        <p:spPr>
          <a:xfrm>
            <a:off x="575266" y="3407796"/>
            <a:ext cx="2676068" cy="2826000"/>
          </a:xfrm>
        </p:spPr>
        <p:txBody>
          <a:bodyPr/>
          <a:lstStyle/>
          <a:p>
            <a:pPr marL="0" indent="0">
              <a:buNone/>
            </a:pPr>
            <a:r>
              <a:rPr lang="en-US" dirty="0"/>
              <a:t>Schema </a:t>
            </a:r>
            <a:r>
              <a:rPr lang="en-US" dirty="0" err="1"/>
              <a:t>voor</a:t>
            </a:r>
            <a:r>
              <a:rPr lang="en-US" dirty="0"/>
              <a:t> </a:t>
            </a:r>
            <a:r>
              <a:rPr lang="en-US" dirty="0" err="1"/>
              <a:t>vaccinaties</a:t>
            </a:r>
            <a:r>
              <a:rPr lang="en-US" dirty="0"/>
              <a:t> </a:t>
            </a:r>
            <a:r>
              <a:rPr lang="en-US" dirty="0" err="1"/>
              <a:t>voor</a:t>
            </a:r>
            <a:r>
              <a:rPr lang="en-US" dirty="0"/>
              <a:t> </a:t>
            </a:r>
            <a:r>
              <a:rPr lang="en-US" dirty="0" err="1"/>
              <a:t>kinderen</a:t>
            </a:r>
            <a:r>
              <a:rPr lang="en-US" dirty="0"/>
              <a:t> </a:t>
            </a:r>
            <a:r>
              <a:rPr lang="en-US" dirty="0" err="1"/>
              <a:t>tegen</a:t>
            </a:r>
            <a:r>
              <a:rPr lang="en-US" dirty="0"/>
              <a:t> 12 </a:t>
            </a:r>
            <a:r>
              <a:rPr lang="en-US" dirty="0" err="1"/>
              <a:t>ziekten</a:t>
            </a:r>
            <a:endParaRPr lang="en-US" dirty="0"/>
          </a:p>
        </p:txBody>
      </p:sp>
      <p:sp>
        <p:nvSpPr>
          <p:cNvPr id="2" name="Titel 1">
            <a:extLst>
              <a:ext uri="{FF2B5EF4-FFF2-40B4-BE49-F238E27FC236}">
                <a16:creationId xmlns:a16="http://schemas.microsoft.com/office/drawing/2014/main" id="{004445A8-4239-0AA0-0F5D-76D954026163}"/>
              </a:ext>
            </a:extLst>
          </p:cNvPr>
          <p:cNvSpPr>
            <a:spLocks noGrp="1"/>
          </p:cNvSpPr>
          <p:nvPr>
            <p:ph type="title"/>
          </p:nvPr>
        </p:nvSpPr>
        <p:spPr>
          <a:xfrm>
            <a:off x="522000" y="1642050"/>
            <a:ext cx="8100000" cy="532800"/>
          </a:xfrm>
        </p:spPr>
        <p:txBody>
          <a:bodyPr anchor="ctr">
            <a:normAutofit/>
          </a:bodyPr>
          <a:lstStyle/>
          <a:p>
            <a:r>
              <a:rPr lang="nl-NL" sz="3375" dirty="0"/>
              <a:t>Het Rijksvaccinatieprogramma</a:t>
            </a:r>
          </a:p>
        </p:txBody>
      </p:sp>
      <p:sp>
        <p:nvSpPr>
          <p:cNvPr id="6" name="Tekstvak 5">
            <a:extLst>
              <a:ext uri="{FF2B5EF4-FFF2-40B4-BE49-F238E27FC236}">
                <a16:creationId xmlns:a16="http://schemas.microsoft.com/office/drawing/2014/main" id="{26AE251A-46DF-7352-F8B5-BDB48F48A327}"/>
              </a:ext>
            </a:extLst>
          </p:cNvPr>
          <p:cNvSpPr txBox="1"/>
          <p:nvPr/>
        </p:nvSpPr>
        <p:spPr>
          <a:xfrm>
            <a:off x="1140669" y="5565172"/>
            <a:ext cx="2848169" cy="207749"/>
          </a:xfrm>
          <a:prstGeom prst="rect">
            <a:avLst/>
          </a:prstGeom>
          <a:noFill/>
        </p:spPr>
        <p:txBody>
          <a:bodyPr wrap="square" rtlCol="0">
            <a:spAutoFit/>
          </a:bodyPr>
          <a:lstStyle/>
          <a:p>
            <a:pPr algn="r"/>
            <a:r>
              <a:rPr lang="nl-NL" sz="750" dirty="0"/>
              <a:t>Bron: RIVM</a:t>
            </a:r>
          </a:p>
        </p:txBody>
      </p:sp>
      <p:pic>
        <p:nvPicPr>
          <p:cNvPr id="3" name="Afbeelding 2">
            <a:extLst>
              <a:ext uri="{FF2B5EF4-FFF2-40B4-BE49-F238E27FC236}">
                <a16:creationId xmlns:a16="http://schemas.microsoft.com/office/drawing/2014/main" id="{2D5EC188-D8D9-08D0-4C2F-90BC7CCF952C}"/>
              </a:ext>
            </a:extLst>
          </p:cNvPr>
          <p:cNvPicPr>
            <a:picLocks noChangeAspect="1"/>
          </p:cNvPicPr>
          <p:nvPr/>
        </p:nvPicPr>
        <p:blipFill rotWithShape="1">
          <a:blip r:embed="rId2"/>
          <a:srcRect t="15615"/>
          <a:stretch/>
        </p:blipFill>
        <p:spPr>
          <a:xfrm>
            <a:off x="3414317" y="2343425"/>
            <a:ext cx="5221872" cy="3113856"/>
          </a:xfrm>
          <a:prstGeom prst="rect">
            <a:avLst/>
          </a:prstGeom>
        </p:spPr>
      </p:pic>
    </p:spTree>
    <p:extLst>
      <p:ext uri="{BB962C8B-B14F-4D97-AF65-F5344CB8AC3E}">
        <p14:creationId xmlns:p14="http://schemas.microsoft.com/office/powerpoint/2010/main" val="406763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A11F66C-30F2-B574-1C1C-3A4B6475B8FC}"/>
              </a:ext>
            </a:extLst>
          </p:cNvPr>
          <p:cNvSpPr>
            <a:spLocks noGrp="1"/>
          </p:cNvSpPr>
          <p:nvPr>
            <p:ph type="body" sz="quarter" idx="14"/>
          </p:nvPr>
        </p:nvSpPr>
        <p:spPr/>
        <p:txBody>
          <a:bodyPr/>
          <a:lstStyle/>
          <a:p>
            <a:endParaRPr lang="nl-NL"/>
          </a:p>
        </p:txBody>
      </p:sp>
      <p:sp>
        <p:nvSpPr>
          <p:cNvPr id="3" name="Tijdelijke aanduiding voor afbeelding 2">
            <a:extLst>
              <a:ext uri="{FF2B5EF4-FFF2-40B4-BE49-F238E27FC236}">
                <a16:creationId xmlns:a16="http://schemas.microsoft.com/office/drawing/2014/main" id="{6FC7F8F1-B8BB-F4F4-A934-C32F0C8F7139}"/>
              </a:ext>
            </a:extLst>
          </p:cNvPr>
          <p:cNvSpPr>
            <a:spLocks noGrp="1"/>
          </p:cNvSpPr>
          <p:nvPr>
            <p:ph type="pic" sz="quarter" idx="15"/>
          </p:nvPr>
        </p:nvSpPr>
        <p:spPr>
          <a:xfrm>
            <a:off x="5913438" y="2960788"/>
            <a:ext cx="2708562" cy="1363436"/>
          </a:xfrm>
        </p:spPr>
        <p:txBody>
          <a:bodyPr/>
          <a:lstStyle/>
          <a:p>
            <a:r>
              <a:rPr lang="nl-NL" dirty="0"/>
              <a:t>Vaccinatiegraad = </a:t>
            </a:r>
          </a:p>
          <a:p>
            <a:r>
              <a:rPr lang="nl-NL" dirty="0"/>
              <a:t>% </a:t>
            </a:r>
            <a:r>
              <a:rPr lang="nl-NL" dirty="0" err="1"/>
              <a:t>gevaccineerden</a:t>
            </a:r>
            <a:r>
              <a:rPr lang="nl-NL" dirty="0"/>
              <a:t> binnen een groep </a:t>
            </a:r>
          </a:p>
          <a:p>
            <a:endParaRPr lang="nl-NL" dirty="0"/>
          </a:p>
          <a:p>
            <a:endParaRPr lang="nl-NL" dirty="0"/>
          </a:p>
        </p:txBody>
      </p:sp>
      <p:sp>
        <p:nvSpPr>
          <p:cNvPr id="4" name="Titel 3">
            <a:extLst>
              <a:ext uri="{FF2B5EF4-FFF2-40B4-BE49-F238E27FC236}">
                <a16:creationId xmlns:a16="http://schemas.microsoft.com/office/drawing/2014/main" id="{6812FBD4-21A7-CD71-9FF5-336459B09839}"/>
              </a:ext>
            </a:extLst>
          </p:cNvPr>
          <p:cNvSpPr>
            <a:spLocks noGrp="1"/>
          </p:cNvSpPr>
          <p:nvPr>
            <p:ph type="title"/>
          </p:nvPr>
        </p:nvSpPr>
        <p:spPr/>
        <p:txBody>
          <a:bodyPr/>
          <a:lstStyle/>
          <a:p>
            <a:r>
              <a:rPr lang="nl-NL" dirty="0"/>
              <a:t>Groepsimmuniteit</a:t>
            </a:r>
          </a:p>
        </p:txBody>
      </p:sp>
      <p:sp>
        <p:nvSpPr>
          <p:cNvPr id="6" name="AutoShape 4" descr="Wat is groepsimmuniteit? | Groepsimmuniteit beschermt jonge kinderen Door  bijna iedereen te vaccineren komt een ziekte minder voor en is iedereen  beschermd tegen de ziekte. Ook... | By Jeugdgezondheidszorg TWB | Facebook">
            <a:extLst>
              <a:ext uri="{FF2B5EF4-FFF2-40B4-BE49-F238E27FC236}">
                <a16:creationId xmlns:a16="http://schemas.microsoft.com/office/drawing/2014/main" id="{D983A632-B4AC-2F96-733D-FFEAFA4D85F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7" name="Afbeelding 6">
            <a:extLst>
              <a:ext uri="{FF2B5EF4-FFF2-40B4-BE49-F238E27FC236}">
                <a16:creationId xmlns:a16="http://schemas.microsoft.com/office/drawing/2014/main" id="{A80F1A0A-28FE-3989-A941-5FFF228CA195}"/>
              </a:ext>
            </a:extLst>
          </p:cNvPr>
          <p:cNvPicPr>
            <a:picLocks noChangeAspect="1"/>
          </p:cNvPicPr>
          <p:nvPr/>
        </p:nvPicPr>
        <p:blipFill>
          <a:blip r:embed="rId2"/>
          <a:stretch>
            <a:fillRect/>
          </a:stretch>
        </p:blipFill>
        <p:spPr>
          <a:xfrm>
            <a:off x="249323" y="2383650"/>
            <a:ext cx="5391150" cy="3133725"/>
          </a:xfrm>
          <a:prstGeom prst="rect">
            <a:avLst/>
          </a:prstGeom>
        </p:spPr>
      </p:pic>
    </p:spTree>
    <p:extLst>
      <p:ext uri="{BB962C8B-B14F-4D97-AF65-F5344CB8AC3E}">
        <p14:creationId xmlns:p14="http://schemas.microsoft.com/office/powerpoint/2010/main" val="78706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F34580-928D-5912-625E-69E713E6C2C9}"/>
              </a:ext>
            </a:extLst>
          </p:cNvPr>
          <p:cNvSpPr>
            <a:spLocks noGrp="1"/>
          </p:cNvSpPr>
          <p:nvPr>
            <p:ph type="title"/>
          </p:nvPr>
        </p:nvSpPr>
        <p:spPr>
          <a:xfrm>
            <a:off x="522000" y="1644399"/>
            <a:ext cx="8100000" cy="533400"/>
          </a:xfrm>
        </p:spPr>
        <p:txBody>
          <a:bodyPr/>
          <a:lstStyle/>
          <a:p>
            <a:r>
              <a:rPr lang="en-US" dirty="0" err="1"/>
              <a:t>Inleiding</a:t>
            </a:r>
            <a:endParaRPr lang="en-US" dirty="0"/>
          </a:p>
        </p:txBody>
      </p:sp>
      <p:sp>
        <p:nvSpPr>
          <p:cNvPr id="11" name="Content Placeholder 2">
            <a:extLst>
              <a:ext uri="{FF2B5EF4-FFF2-40B4-BE49-F238E27FC236}">
                <a16:creationId xmlns:a16="http://schemas.microsoft.com/office/drawing/2014/main" id="{55958E33-6605-8CBB-4ACC-7A4C468FABC2}"/>
              </a:ext>
            </a:extLst>
          </p:cNvPr>
          <p:cNvSpPr>
            <a:spLocks noGrp="1"/>
          </p:cNvSpPr>
          <p:nvPr>
            <p:ph idx="1"/>
          </p:nvPr>
        </p:nvSpPr>
        <p:spPr>
          <a:xfrm>
            <a:off x="1982618" y="2435256"/>
            <a:ext cx="6473363" cy="685801"/>
          </a:xfrm>
        </p:spPr>
        <p:txBody>
          <a:bodyPr/>
          <a:lstStyle/>
          <a:p>
            <a:pPr marL="0" indent="0">
              <a:lnSpc>
                <a:spcPct val="100000"/>
              </a:lnSpc>
              <a:buNone/>
            </a:pPr>
            <a:r>
              <a:rPr lang="en-US" sz="1950" dirty="0" err="1"/>
              <a:t>Wereldwijd</a:t>
            </a:r>
            <a:r>
              <a:rPr lang="en-US" sz="1950" dirty="0"/>
              <a:t>: </a:t>
            </a:r>
            <a:r>
              <a:rPr lang="en-US" sz="1950" dirty="0" err="1"/>
              <a:t>afname</a:t>
            </a:r>
            <a:r>
              <a:rPr lang="en-US" sz="1950" dirty="0"/>
              <a:t> van de </a:t>
            </a:r>
            <a:r>
              <a:rPr lang="en-US" sz="1950" dirty="0" err="1"/>
              <a:t>vaccinatiegraad</a:t>
            </a:r>
            <a:r>
              <a:rPr lang="en-US" sz="1950" dirty="0"/>
              <a:t> </a:t>
            </a:r>
            <a:r>
              <a:rPr lang="en-US" sz="1950" dirty="0" err="1"/>
              <a:t>onder</a:t>
            </a:r>
            <a:r>
              <a:rPr lang="en-US" sz="1950" dirty="0"/>
              <a:t> </a:t>
            </a:r>
            <a:r>
              <a:rPr lang="en-US" sz="1950" dirty="0" err="1"/>
              <a:t>kinderen</a:t>
            </a:r>
            <a:r>
              <a:rPr lang="en-US" sz="1950" dirty="0"/>
              <a:t> </a:t>
            </a:r>
            <a:r>
              <a:rPr lang="en-US" sz="1950" dirty="0" err="1"/>
              <a:t>en</a:t>
            </a:r>
            <a:r>
              <a:rPr lang="en-US" sz="1950" dirty="0"/>
              <a:t> minder </a:t>
            </a:r>
            <a:r>
              <a:rPr lang="en-US" sz="1950" dirty="0" err="1"/>
              <a:t>vertrouwen</a:t>
            </a:r>
            <a:r>
              <a:rPr lang="en-US" sz="1950" dirty="0"/>
              <a:t> in vaccinaties</a:t>
            </a:r>
            <a:r>
              <a:rPr lang="en-US" sz="1950" baseline="30000" dirty="0"/>
              <a:t>1</a:t>
            </a:r>
          </a:p>
        </p:txBody>
      </p:sp>
      <p:pic>
        <p:nvPicPr>
          <p:cNvPr id="17" name="Graphic 16" descr="Staafdiagram met dalende lijn silhouet">
            <a:extLst>
              <a:ext uri="{FF2B5EF4-FFF2-40B4-BE49-F238E27FC236}">
                <a16:creationId xmlns:a16="http://schemas.microsoft.com/office/drawing/2014/main" id="{2184A116-AFA0-0EDC-9DAB-DC15131325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823" y="2383473"/>
            <a:ext cx="685800" cy="685800"/>
          </a:xfrm>
          <a:prstGeom prst="rect">
            <a:avLst/>
          </a:prstGeom>
        </p:spPr>
      </p:pic>
      <p:pic>
        <p:nvPicPr>
          <p:cNvPr id="2" name="Picture 2" descr="Netherlands - Free maps and location icons">
            <a:extLst>
              <a:ext uri="{FF2B5EF4-FFF2-40B4-BE49-F238E27FC236}">
                <a16:creationId xmlns:a16="http://schemas.microsoft.com/office/drawing/2014/main" id="{58220DFE-8DAE-3726-109A-26ADA1D7F7B7}"/>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0832" y="4225945"/>
            <a:ext cx="513781" cy="51378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Vragen silhouet">
            <a:extLst>
              <a:ext uri="{FF2B5EF4-FFF2-40B4-BE49-F238E27FC236}">
                <a16:creationId xmlns:a16="http://schemas.microsoft.com/office/drawing/2014/main" id="{56911C51-8BF2-5569-23F6-6F0488BFBE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823" y="3257716"/>
            <a:ext cx="685800" cy="685800"/>
          </a:xfrm>
          <a:prstGeom prst="rect">
            <a:avLst/>
          </a:prstGeom>
        </p:spPr>
      </p:pic>
      <p:sp>
        <p:nvSpPr>
          <p:cNvPr id="10" name="Content Placeholder 2">
            <a:extLst>
              <a:ext uri="{FF2B5EF4-FFF2-40B4-BE49-F238E27FC236}">
                <a16:creationId xmlns:a16="http://schemas.microsoft.com/office/drawing/2014/main" id="{4E14D61C-ACC1-342F-3BC1-DAC00B768B63}"/>
              </a:ext>
            </a:extLst>
          </p:cNvPr>
          <p:cNvSpPr txBox="1">
            <a:spLocks/>
          </p:cNvSpPr>
          <p:nvPr/>
        </p:nvSpPr>
        <p:spPr>
          <a:xfrm>
            <a:off x="1982618" y="3257715"/>
            <a:ext cx="6473363" cy="685801"/>
          </a:xfrm>
          <a:prstGeom prst="rect">
            <a:avLst/>
          </a:prstGeom>
        </p:spPr>
        <p:txBody>
          <a:bodyPr vert="horz" lIns="0" tIns="0" rIns="0" bIns="0" rtlCol="0">
            <a:noAutofit/>
          </a:bodyPr>
          <a:lstStyle>
            <a:lvl1pPr marL="429673" indent="-429673"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1pPr>
            <a:lvl2pPr marL="863578" indent="-433906"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2pPr>
            <a:lvl3pPr marL="1293252"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3pPr>
            <a:lvl4pPr marL="1725041" indent="-429673"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4pPr>
            <a:lvl5pPr marL="2158946"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endParaRPr lang="en-US" sz="1950" baseline="30000" dirty="0"/>
          </a:p>
        </p:txBody>
      </p:sp>
      <p:sp>
        <p:nvSpPr>
          <p:cNvPr id="12" name="Content Placeholder 2">
            <a:extLst>
              <a:ext uri="{FF2B5EF4-FFF2-40B4-BE49-F238E27FC236}">
                <a16:creationId xmlns:a16="http://schemas.microsoft.com/office/drawing/2014/main" id="{13F8DB54-AEC1-5CD9-F758-3558895DD795}"/>
              </a:ext>
            </a:extLst>
          </p:cNvPr>
          <p:cNvSpPr txBox="1">
            <a:spLocks/>
          </p:cNvSpPr>
          <p:nvPr/>
        </p:nvSpPr>
        <p:spPr>
          <a:xfrm>
            <a:off x="1982618" y="3257715"/>
            <a:ext cx="6473363" cy="685801"/>
          </a:xfrm>
          <a:prstGeom prst="rect">
            <a:avLst/>
          </a:prstGeom>
        </p:spPr>
        <p:txBody>
          <a:bodyPr vert="horz" lIns="0" tIns="0" rIns="0" bIns="0" rtlCol="0">
            <a:noAutofit/>
          </a:bodyPr>
          <a:lstStyle>
            <a:lvl1pPr marL="429673" indent="-429673"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1pPr>
            <a:lvl2pPr marL="863578" indent="-433906"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2pPr>
            <a:lvl3pPr marL="1293252"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3pPr>
            <a:lvl4pPr marL="1725041" indent="-429673"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4pPr>
            <a:lvl5pPr marL="2158946"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r>
              <a:rPr lang="en-US" sz="1950" dirty="0" err="1"/>
              <a:t>Vaccinatietwijfel</a:t>
            </a:r>
            <a:r>
              <a:rPr lang="en-US" sz="1950" dirty="0"/>
              <a:t> = </a:t>
            </a:r>
            <a:r>
              <a:rPr lang="en-US" sz="1950" dirty="0" err="1"/>
              <a:t>besluiteloosheid</a:t>
            </a:r>
            <a:r>
              <a:rPr lang="en-US" sz="1950" dirty="0"/>
              <a:t> in </a:t>
            </a:r>
            <a:r>
              <a:rPr lang="en-US" sz="1950" dirty="0" err="1"/>
              <a:t>een</a:t>
            </a:r>
            <a:r>
              <a:rPr lang="en-US" sz="1950" dirty="0"/>
              <a:t> </a:t>
            </a:r>
            <a:r>
              <a:rPr lang="en-US" sz="1950" dirty="0" err="1"/>
              <a:t>keuze</a:t>
            </a:r>
            <a:r>
              <a:rPr lang="en-US" sz="1950" dirty="0"/>
              <a:t> over vaccineren</a:t>
            </a:r>
            <a:r>
              <a:rPr lang="en-US" sz="1950" baseline="30000" dirty="0"/>
              <a:t>2</a:t>
            </a:r>
          </a:p>
        </p:txBody>
      </p:sp>
      <p:sp>
        <p:nvSpPr>
          <p:cNvPr id="13" name="Content Placeholder 2">
            <a:extLst>
              <a:ext uri="{FF2B5EF4-FFF2-40B4-BE49-F238E27FC236}">
                <a16:creationId xmlns:a16="http://schemas.microsoft.com/office/drawing/2014/main" id="{FE17F7B3-BF94-EC0C-40E1-A1B94D76AE08}"/>
              </a:ext>
            </a:extLst>
          </p:cNvPr>
          <p:cNvSpPr txBox="1">
            <a:spLocks/>
          </p:cNvSpPr>
          <p:nvPr/>
        </p:nvSpPr>
        <p:spPr>
          <a:xfrm>
            <a:off x="1982618" y="4142858"/>
            <a:ext cx="6473363" cy="685801"/>
          </a:xfrm>
          <a:prstGeom prst="rect">
            <a:avLst/>
          </a:prstGeom>
        </p:spPr>
        <p:txBody>
          <a:bodyPr vert="horz" lIns="0" tIns="0" rIns="0" bIns="0" rtlCol="0">
            <a:noAutofit/>
          </a:bodyPr>
          <a:lstStyle>
            <a:lvl1pPr marL="429673" indent="-429673"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1pPr>
            <a:lvl2pPr marL="863578" indent="-433906"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2pPr>
            <a:lvl3pPr marL="1293252"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3pPr>
            <a:lvl4pPr marL="1725041" indent="-429673"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4pPr>
            <a:lvl5pPr marL="2158946"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r>
              <a:rPr lang="en-US" sz="1950" dirty="0" err="1"/>
              <a:t>Vaccinatiegraad</a:t>
            </a:r>
            <a:r>
              <a:rPr lang="en-US" sz="1950" dirty="0"/>
              <a:t> van 2-jarige </a:t>
            </a:r>
            <a:r>
              <a:rPr lang="en-US" sz="1950" dirty="0" err="1"/>
              <a:t>kinderen</a:t>
            </a:r>
            <a:r>
              <a:rPr lang="en-US" sz="1950" dirty="0"/>
              <a:t> </a:t>
            </a:r>
            <a:r>
              <a:rPr lang="en-US" sz="1950" dirty="0" err="1"/>
              <a:t>gevaccineerd</a:t>
            </a:r>
            <a:r>
              <a:rPr lang="en-US" sz="1950" dirty="0"/>
              <a:t> </a:t>
            </a:r>
            <a:r>
              <a:rPr lang="en-US" sz="1950" dirty="0" err="1"/>
              <a:t>volgens</a:t>
            </a:r>
            <a:r>
              <a:rPr lang="en-US" sz="1950" dirty="0"/>
              <a:t> het RVP: </a:t>
            </a:r>
            <a:r>
              <a:rPr lang="en-US" sz="1950" dirty="0" err="1"/>
              <a:t>gedaald</a:t>
            </a:r>
            <a:r>
              <a:rPr lang="en-US" sz="1950" dirty="0"/>
              <a:t> tot </a:t>
            </a:r>
            <a:r>
              <a:rPr lang="en-US" sz="1950" dirty="0" err="1"/>
              <a:t>onder</a:t>
            </a:r>
            <a:r>
              <a:rPr lang="en-US" sz="1950" dirty="0"/>
              <a:t> 90%</a:t>
            </a:r>
            <a:r>
              <a:rPr lang="en-US" sz="1950" baseline="30000" dirty="0"/>
              <a:t>3</a:t>
            </a:r>
          </a:p>
        </p:txBody>
      </p:sp>
      <p:pic>
        <p:nvPicPr>
          <p:cNvPr id="14" name="Graphic 13" descr="Lijndiagram exponentiële curve pandemie silhouet">
            <a:extLst>
              <a:ext uri="{FF2B5EF4-FFF2-40B4-BE49-F238E27FC236}">
                <a16:creationId xmlns:a16="http://schemas.microsoft.com/office/drawing/2014/main" id="{A24B5D07-05AC-C215-395A-96E9308356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886" y="4861883"/>
            <a:ext cx="685800" cy="685800"/>
          </a:xfrm>
          <a:prstGeom prst="rect">
            <a:avLst/>
          </a:prstGeom>
        </p:spPr>
      </p:pic>
      <p:sp>
        <p:nvSpPr>
          <p:cNvPr id="15" name="Content Placeholder 2">
            <a:extLst>
              <a:ext uri="{FF2B5EF4-FFF2-40B4-BE49-F238E27FC236}">
                <a16:creationId xmlns:a16="http://schemas.microsoft.com/office/drawing/2014/main" id="{552A8CEE-DEEC-3231-F4CA-8B98CCF0EE72}"/>
              </a:ext>
            </a:extLst>
          </p:cNvPr>
          <p:cNvSpPr txBox="1">
            <a:spLocks/>
          </p:cNvSpPr>
          <p:nvPr/>
        </p:nvSpPr>
        <p:spPr>
          <a:xfrm>
            <a:off x="1982618" y="4895106"/>
            <a:ext cx="6473363" cy="685801"/>
          </a:xfrm>
          <a:prstGeom prst="rect">
            <a:avLst/>
          </a:prstGeom>
        </p:spPr>
        <p:txBody>
          <a:bodyPr vert="horz" lIns="0" tIns="0" rIns="0" bIns="0" rtlCol="0">
            <a:noAutofit/>
          </a:bodyPr>
          <a:lstStyle>
            <a:lvl1pPr marL="429673" indent="-429673"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1pPr>
            <a:lvl2pPr marL="863578" indent="-433906"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2pPr>
            <a:lvl3pPr marL="1293252"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3pPr>
            <a:lvl4pPr marL="1725041" indent="-429673"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4pPr>
            <a:lvl5pPr marL="2158946"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None/>
            </a:pPr>
            <a:r>
              <a:rPr lang="en-US" sz="1950" dirty="0"/>
              <a:t>Risico op </a:t>
            </a:r>
            <a:r>
              <a:rPr lang="en-US" sz="1950" dirty="0" err="1"/>
              <a:t>toename</a:t>
            </a:r>
            <a:r>
              <a:rPr lang="en-US" sz="1950" dirty="0"/>
              <a:t> van </a:t>
            </a:r>
            <a:r>
              <a:rPr lang="en-US" sz="1950" dirty="0" err="1"/>
              <a:t>infectieziekten</a:t>
            </a:r>
            <a:r>
              <a:rPr lang="en-US" sz="1950" dirty="0"/>
              <a:t> </a:t>
            </a:r>
            <a:r>
              <a:rPr lang="en-US" sz="1950" dirty="0" err="1"/>
              <a:t>en</a:t>
            </a:r>
            <a:r>
              <a:rPr lang="en-US" sz="1950" dirty="0"/>
              <a:t> </a:t>
            </a:r>
            <a:r>
              <a:rPr lang="en-US" sz="1950" dirty="0" err="1"/>
              <a:t>uitbraken</a:t>
            </a:r>
            <a:r>
              <a:rPr lang="en-US" sz="1950" dirty="0"/>
              <a:t> </a:t>
            </a:r>
            <a:r>
              <a:rPr lang="en-US" sz="1950" dirty="0" err="1"/>
              <a:t>Bijvoorbeeld</a:t>
            </a:r>
            <a:r>
              <a:rPr lang="en-US" sz="1950" dirty="0"/>
              <a:t>: </a:t>
            </a:r>
            <a:r>
              <a:rPr lang="en-US" sz="1950" dirty="0" err="1"/>
              <a:t>mazelen</a:t>
            </a:r>
            <a:endParaRPr lang="en-US" sz="1950" baseline="30000" dirty="0"/>
          </a:p>
          <a:p>
            <a:pPr marL="0" indent="0">
              <a:lnSpc>
                <a:spcPct val="100000"/>
              </a:lnSpc>
              <a:buNone/>
            </a:pPr>
            <a:endParaRPr lang="en-US" sz="1950" dirty="0"/>
          </a:p>
        </p:txBody>
      </p:sp>
      <p:sp>
        <p:nvSpPr>
          <p:cNvPr id="16" name="Tekstvak 15">
            <a:extLst>
              <a:ext uri="{FF2B5EF4-FFF2-40B4-BE49-F238E27FC236}">
                <a16:creationId xmlns:a16="http://schemas.microsoft.com/office/drawing/2014/main" id="{12A761D6-6446-37CC-4D81-DDC354E9BC60}"/>
              </a:ext>
            </a:extLst>
          </p:cNvPr>
          <p:cNvSpPr txBox="1"/>
          <p:nvPr/>
        </p:nvSpPr>
        <p:spPr>
          <a:xfrm>
            <a:off x="978886" y="5580907"/>
            <a:ext cx="8099999" cy="646331"/>
          </a:xfrm>
          <a:prstGeom prst="rect">
            <a:avLst/>
          </a:prstGeom>
          <a:noFill/>
        </p:spPr>
        <p:txBody>
          <a:bodyPr wrap="square" rtlCol="0">
            <a:spAutoFit/>
          </a:bodyPr>
          <a:lstStyle/>
          <a:p>
            <a:r>
              <a:rPr lang="nl-NL" sz="750" dirty="0">
                <a:solidFill>
                  <a:srgbClr val="212121"/>
                </a:solidFill>
                <a:latin typeface="BlinkMacSystemFont"/>
              </a:rPr>
              <a:t>1 </a:t>
            </a:r>
            <a:r>
              <a:rPr lang="nl-NL" sz="750" dirty="0" err="1">
                <a:solidFill>
                  <a:srgbClr val="212121"/>
                </a:solidFill>
                <a:latin typeface="BlinkMacSystemFont"/>
              </a:rPr>
              <a:t>Eagan</a:t>
            </a:r>
            <a:r>
              <a:rPr lang="nl-NL" sz="750" dirty="0">
                <a:solidFill>
                  <a:srgbClr val="212121"/>
                </a:solidFill>
                <a:latin typeface="BlinkMacSystemFont"/>
              </a:rPr>
              <a:t> et al. Recent trends in vaccine </a:t>
            </a:r>
            <a:r>
              <a:rPr lang="nl-NL" sz="750" dirty="0" err="1">
                <a:solidFill>
                  <a:srgbClr val="212121"/>
                </a:solidFill>
                <a:latin typeface="BlinkMacSystemFont"/>
              </a:rPr>
              <a:t>coverage</a:t>
            </a:r>
            <a:r>
              <a:rPr lang="nl-NL" sz="750" dirty="0">
                <a:solidFill>
                  <a:srgbClr val="212121"/>
                </a:solidFill>
                <a:latin typeface="BlinkMacSystemFont"/>
              </a:rPr>
              <a:t> </a:t>
            </a:r>
            <a:r>
              <a:rPr lang="nl-NL" sz="750" dirty="0" err="1">
                <a:solidFill>
                  <a:srgbClr val="212121"/>
                </a:solidFill>
                <a:latin typeface="BlinkMacSystemFont"/>
              </a:rPr>
              <a:t>and</a:t>
            </a:r>
            <a:r>
              <a:rPr lang="nl-NL" sz="750" dirty="0">
                <a:solidFill>
                  <a:srgbClr val="212121"/>
                </a:solidFill>
                <a:latin typeface="BlinkMacSystemFont"/>
              </a:rPr>
              <a:t> </a:t>
            </a:r>
            <a:r>
              <a:rPr lang="nl-NL" sz="750" dirty="0" err="1">
                <a:solidFill>
                  <a:srgbClr val="212121"/>
                </a:solidFill>
                <a:latin typeface="BlinkMacSystemFont"/>
              </a:rPr>
              <a:t>confidence</a:t>
            </a:r>
            <a:r>
              <a:rPr lang="nl-NL" sz="750" dirty="0">
                <a:solidFill>
                  <a:srgbClr val="212121"/>
                </a:solidFill>
                <a:latin typeface="BlinkMacSystemFont"/>
              </a:rPr>
              <a:t>: A </a:t>
            </a:r>
            <a:r>
              <a:rPr lang="nl-NL" sz="750" dirty="0" err="1">
                <a:solidFill>
                  <a:srgbClr val="212121"/>
                </a:solidFill>
                <a:latin typeface="BlinkMacSystemFont"/>
              </a:rPr>
              <a:t>cause</a:t>
            </a:r>
            <a:r>
              <a:rPr lang="nl-NL" sz="750" dirty="0">
                <a:solidFill>
                  <a:srgbClr val="212121"/>
                </a:solidFill>
                <a:latin typeface="BlinkMacSystemFont"/>
              </a:rPr>
              <a:t> for concern. Hum Vaccin </a:t>
            </a:r>
            <a:r>
              <a:rPr lang="nl-NL" sz="750" dirty="0" err="1">
                <a:solidFill>
                  <a:srgbClr val="212121"/>
                </a:solidFill>
                <a:latin typeface="BlinkMacSystemFont"/>
              </a:rPr>
              <a:t>Immunother</a:t>
            </a:r>
            <a:r>
              <a:rPr lang="nl-NL" sz="750" dirty="0">
                <a:solidFill>
                  <a:srgbClr val="212121"/>
                </a:solidFill>
                <a:latin typeface="BlinkMacSystemFont"/>
              </a:rPr>
              <a:t> 2023.</a:t>
            </a:r>
          </a:p>
          <a:p>
            <a:r>
              <a:rPr lang="nl-NL" sz="750" dirty="0">
                <a:solidFill>
                  <a:srgbClr val="212121"/>
                </a:solidFill>
                <a:latin typeface="BlinkMacSystemFont"/>
              </a:rPr>
              <a:t>2 Bussink-Voorend et al. A </a:t>
            </a:r>
            <a:r>
              <a:rPr lang="nl-NL" sz="750" dirty="0" err="1">
                <a:solidFill>
                  <a:srgbClr val="212121"/>
                </a:solidFill>
                <a:latin typeface="BlinkMacSystemFont"/>
              </a:rPr>
              <a:t>systematic</a:t>
            </a:r>
            <a:r>
              <a:rPr lang="nl-NL" sz="750" dirty="0">
                <a:solidFill>
                  <a:srgbClr val="212121"/>
                </a:solidFill>
                <a:latin typeface="BlinkMacSystemFont"/>
              </a:rPr>
              <a:t> </a:t>
            </a:r>
            <a:r>
              <a:rPr lang="nl-NL" sz="750" dirty="0" err="1">
                <a:solidFill>
                  <a:srgbClr val="212121"/>
                </a:solidFill>
                <a:latin typeface="BlinkMacSystemFont"/>
              </a:rPr>
              <a:t>literature</a:t>
            </a:r>
            <a:r>
              <a:rPr lang="nl-NL" sz="750" dirty="0">
                <a:solidFill>
                  <a:srgbClr val="212121"/>
                </a:solidFill>
                <a:latin typeface="BlinkMacSystemFont"/>
              </a:rPr>
              <a:t> review </a:t>
            </a:r>
            <a:r>
              <a:rPr lang="nl-NL" sz="750" dirty="0" err="1">
                <a:solidFill>
                  <a:srgbClr val="212121"/>
                </a:solidFill>
                <a:latin typeface="BlinkMacSystemFont"/>
              </a:rPr>
              <a:t>to</a:t>
            </a:r>
            <a:r>
              <a:rPr lang="nl-NL" sz="750" dirty="0">
                <a:solidFill>
                  <a:srgbClr val="212121"/>
                </a:solidFill>
                <a:latin typeface="BlinkMacSystemFont"/>
              </a:rPr>
              <a:t> </a:t>
            </a:r>
            <a:r>
              <a:rPr lang="nl-NL" sz="750" dirty="0" err="1">
                <a:solidFill>
                  <a:srgbClr val="212121"/>
                </a:solidFill>
                <a:latin typeface="BlinkMacSystemFont"/>
              </a:rPr>
              <a:t>clarify</a:t>
            </a:r>
            <a:r>
              <a:rPr lang="nl-NL" sz="750" dirty="0">
                <a:solidFill>
                  <a:srgbClr val="212121"/>
                </a:solidFill>
                <a:latin typeface="BlinkMacSystemFont"/>
              </a:rPr>
              <a:t> </a:t>
            </a:r>
            <a:r>
              <a:rPr lang="nl-NL" sz="750" dirty="0" err="1">
                <a:solidFill>
                  <a:srgbClr val="212121"/>
                </a:solidFill>
                <a:latin typeface="BlinkMacSystemFont"/>
              </a:rPr>
              <a:t>the</a:t>
            </a:r>
            <a:r>
              <a:rPr lang="nl-NL" sz="750" dirty="0">
                <a:solidFill>
                  <a:srgbClr val="212121"/>
                </a:solidFill>
                <a:latin typeface="BlinkMacSystemFont"/>
              </a:rPr>
              <a:t> concept of vaccine </a:t>
            </a:r>
            <a:r>
              <a:rPr lang="nl-NL" sz="750" dirty="0" err="1">
                <a:solidFill>
                  <a:srgbClr val="212121"/>
                </a:solidFill>
                <a:latin typeface="BlinkMacSystemFont"/>
              </a:rPr>
              <a:t>hesitancy</a:t>
            </a:r>
            <a:r>
              <a:rPr lang="nl-NL" sz="750" dirty="0">
                <a:solidFill>
                  <a:srgbClr val="212121"/>
                </a:solidFill>
                <a:latin typeface="BlinkMacSystemFont"/>
              </a:rPr>
              <a:t>. Nat Hum </a:t>
            </a:r>
            <a:r>
              <a:rPr lang="nl-NL" sz="750" dirty="0" err="1">
                <a:solidFill>
                  <a:srgbClr val="212121"/>
                </a:solidFill>
                <a:latin typeface="BlinkMacSystemFont"/>
              </a:rPr>
              <a:t>Behav</a:t>
            </a:r>
            <a:r>
              <a:rPr lang="nl-NL" sz="750" dirty="0">
                <a:solidFill>
                  <a:srgbClr val="212121"/>
                </a:solidFill>
                <a:latin typeface="BlinkMacSystemFont"/>
              </a:rPr>
              <a:t> 2022. </a:t>
            </a:r>
          </a:p>
          <a:p>
            <a:r>
              <a:rPr lang="nl-NL" sz="750" dirty="0">
                <a:solidFill>
                  <a:srgbClr val="212121"/>
                </a:solidFill>
                <a:latin typeface="BlinkMacSystemFont"/>
              </a:rPr>
              <a:t>3 RIVM. </a:t>
            </a:r>
            <a:r>
              <a:rPr lang="nl-NL" sz="750" dirty="0"/>
              <a:t>Vaccinatiegraad en jaarverslag Rijksvaccinatieprogramma Nederland 2022.</a:t>
            </a:r>
          </a:p>
          <a:p>
            <a:endParaRPr lang="nl-NL" sz="1350" dirty="0"/>
          </a:p>
        </p:txBody>
      </p:sp>
    </p:spTree>
    <p:extLst>
      <p:ext uri="{BB962C8B-B14F-4D97-AF65-F5344CB8AC3E}">
        <p14:creationId xmlns:p14="http://schemas.microsoft.com/office/powerpoint/2010/main" val="42033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F34580-928D-5912-625E-69E713E6C2C9}"/>
              </a:ext>
            </a:extLst>
          </p:cNvPr>
          <p:cNvSpPr>
            <a:spLocks noGrp="1"/>
          </p:cNvSpPr>
          <p:nvPr>
            <p:ph type="title"/>
          </p:nvPr>
        </p:nvSpPr>
        <p:spPr>
          <a:xfrm>
            <a:off x="522000" y="1644399"/>
            <a:ext cx="8100000" cy="533400"/>
          </a:xfrm>
        </p:spPr>
        <p:txBody>
          <a:bodyPr/>
          <a:lstStyle/>
          <a:p>
            <a:r>
              <a:rPr lang="en-US" dirty="0"/>
              <a:t>Doel van de CHOICE </a:t>
            </a:r>
            <a:r>
              <a:rPr lang="en-US" dirty="0" err="1"/>
              <a:t>studie</a:t>
            </a:r>
            <a:endParaRPr lang="en-US" dirty="0"/>
          </a:p>
        </p:txBody>
      </p:sp>
      <p:sp>
        <p:nvSpPr>
          <p:cNvPr id="11" name="Content Placeholder 2">
            <a:extLst>
              <a:ext uri="{FF2B5EF4-FFF2-40B4-BE49-F238E27FC236}">
                <a16:creationId xmlns:a16="http://schemas.microsoft.com/office/drawing/2014/main" id="{55958E33-6605-8CBB-4ACC-7A4C468FABC2}"/>
              </a:ext>
            </a:extLst>
          </p:cNvPr>
          <p:cNvSpPr>
            <a:spLocks noGrp="1"/>
          </p:cNvSpPr>
          <p:nvPr>
            <p:ph idx="1"/>
          </p:nvPr>
        </p:nvSpPr>
        <p:spPr>
          <a:xfrm>
            <a:off x="1899698" y="2609486"/>
            <a:ext cx="6473363" cy="2070716"/>
          </a:xfrm>
        </p:spPr>
        <p:txBody>
          <a:bodyPr/>
          <a:lstStyle/>
          <a:p>
            <a:pPr marL="0" indent="0">
              <a:lnSpc>
                <a:spcPct val="100000"/>
              </a:lnSpc>
              <a:buNone/>
            </a:pPr>
            <a:endParaRPr lang="en-US" sz="1950" dirty="0">
              <a:cs typeface="Arial" panose="020B0604020202020204" pitchFamily="34" charset="0"/>
            </a:endParaRPr>
          </a:p>
          <a:p>
            <a:pPr marL="0" indent="0">
              <a:lnSpc>
                <a:spcPct val="100000"/>
              </a:lnSpc>
              <a:buNone/>
            </a:pPr>
            <a:endParaRPr lang="en-US" sz="1950" b="1" dirty="0">
              <a:cs typeface="Arial" panose="020B0604020202020204" pitchFamily="34" charset="0"/>
            </a:endParaRPr>
          </a:p>
          <a:p>
            <a:pPr marL="0" indent="0">
              <a:buNone/>
            </a:pPr>
            <a:endParaRPr lang="en-US" dirty="0"/>
          </a:p>
        </p:txBody>
      </p:sp>
      <p:pic>
        <p:nvPicPr>
          <p:cNvPr id="10" name="Graphic 9" descr="Roos silhouet">
            <a:extLst>
              <a:ext uri="{FF2B5EF4-FFF2-40B4-BE49-F238E27FC236}">
                <a16:creationId xmlns:a16="http://schemas.microsoft.com/office/drawing/2014/main" id="{EB35E268-880A-24C5-1B1B-539CD29D68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5145" y="1469433"/>
            <a:ext cx="1240540" cy="1240540"/>
          </a:xfrm>
          <a:prstGeom prst="rect">
            <a:avLst/>
          </a:prstGeom>
        </p:spPr>
      </p:pic>
      <p:sp>
        <p:nvSpPr>
          <p:cNvPr id="2" name="Tekstvak 1">
            <a:extLst>
              <a:ext uri="{FF2B5EF4-FFF2-40B4-BE49-F238E27FC236}">
                <a16:creationId xmlns:a16="http://schemas.microsoft.com/office/drawing/2014/main" id="{83183F5E-B003-77CF-4F0A-BA73F9444840}"/>
              </a:ext>
            </a:extLst>
          </p:cNvPr>
          <p:cNvSpPr txBox="1"/>
          <p:nvPr/>
        </p:nvSpPr>
        <p:spPr>
          <a:xfrm>
            <a:off x="770939" y="2810459"/>
            <a:ext cx="7662768" cy="1592744"/>
          </a:xfrm>
          <a:prstGeom prst="rect">
            <a:avLst/>
          </a:prstGeom>
          <a:noFill/>
        </p:spPr>
        <p:txBody>
          <a:bodyPr wrap="square" rtlCol="0">
            <a:spAutoFit/>
          </a:bodyPr>
          <a:lstStyle/>
          <a:p>
            <a:r>
              <a:rPr lang="nl-NL" sz="1950" dirty="0"/>
              <a:t>Vraag 1: Hoeveel ouders ervaren twijfel in hun keuze over vaccinaties? </a:t>
            </a:r>
          </a:p>
          <a:p>
            <a:endParaRPr lang="nl-NL" sz="1950" dirty="0"/>
          </a:p>
          <a:p>
            <a:r>
              <a:rPr lang="nl-NL" sz="1950" dirty="0"/>
              <a:t>Vraag 2: Wat zijn de kenmerken van deze groep ouders? </a:t>
            </a:r>
          </a:p>
          <a:p>
            <a:endParaRPr lang="nl-NL" sz="1950" dirty="0"/>
          </a:p>
          <a:p>
            <a:r>
              <a:rPr lang="nl-NL" sz="1950" dirty="0"/>
              <a:t>Vraag 3: Wat is de relatie tussen twijfel en acceptatie van vaccinaties? </a:t>
            </a:r>
          </a:p>
        </p:txBody>
      </p:sp>
    </p:spTree>
    <p:extLst>
      <p:ext uri="{BB962C8B-B14F-4D97-AF65-F5344CB8AC3E}">
        <p14:creationId xmlns:p14="http://schemas.microsoft.com/office/powerpoint/2010/main" val="29285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81B95-0913-7B31-7258-6B69E7867837}"/>
              </a:ext>
            </a:extLst>
          </p:cNvPr>
          <p:cNvSpPr>
            <a:spLocks noGrp="1"/>
          </p:cNvSpPr>
          <p:nvPr>
            <p:ph type="title"/>
          </p:nvPr>
        </p:nvSpPr>
        <p:spPr/>
        <p:txBody>
          <a:bodyPr/>
          <a:lstStyle/>
          <a:p>
            <a:r>
              <a:rPr lang="nl-NL" dirty="0"/>
              <a:t>Onderzoekspopulatie &amp; werving</a:t>
            </a:r>
          </a:p>
        </p:txBody>
      </p:sp>
      <p:sp>
        <p:nvSpPr>
          <p:cNvPr id="3" name="Tijdelijke aanduiding voor inhoud 2">
            <a:extLst>
              <a:ext uri="{FF2B5EF4-FFF2-40B4-BE49-F238E27FC236}">
                <a16:creationId xmlns:a16="http://schemas.microsoft.com/office/drawing/2014/main" id="{6C2FDC1A-E639-230F-7095-D44755A1E4E1}"/>
              </a:ext>
            </a:extLst>
          </p:cNvPr>
          <p:cNvSpPr>
            <a:spLocks noGrp="1"/>
          </p:cNvSpPr>
          <p:nvPr>
            <p:ph idx="1"/>
          </p:nvPr>
        </p:nvSpPr>
        <p:spPr>
          <a:xfrm>
            <a:off x="2196193" y="2333233"/>
            <a:ext cx="6425807" cy="3152632"/>
          </a:xfrm>
        </p:spPr>
        <p:txBody>
          <a:bodyPr/>
          <a:lstStyle/>
          <a:p>
            <a:pPr>
              <a:lnSpc>
                <a:spcPct val="150000"/>
              </a:lnSpc>
              <a:buFont typeface="Wingdings" pitchFamily="2" charset="2"/>
              <a:buChar char="Ø"/>
            </a:pPr>
            <a:r>
              <a:rPr lang="nl-NL" dirty="0"/>
              <a:t>Groep: ouders van pasgeboren kinderen in/rondom besluitvorming over vaccinatie</a:t>
            </a:r>
          </a:p>
          <a:p>
            <a:pPr>
              <a:lnSpc>
                <a:spcPct val="150000"/>
              </a:lnSpc>
              <a:buFont typeface="Wingdings" pitchFamily="2" charset="2"/>
              <a:buChar char="Ø"/>
            </a:pPr>
            <a:r>
              <a:rPr lang="nl-NL" dirty="0"/>
              <a:t>Timing: voorafgaand aan eerste regulier vaccinatiemoment</a:t>
            </a:r>
          </a:p>
          <a:p>
            <a:pPr>
              <a:lnSpc>
                <a:spcPct val="150000"/>
              </a:lnSpc>
              <a:buFont typeface="Wingdings" pitchFamily="2" charset="2"/>
              <a:buChar char="Ø"/>
            </a:pPr>
            <a:r>
              <a:rPr lang="nl-NL" dirty="0"/>
              <a:t>Werving: bij het huisbezoek door de jeugdverpleegkundige 2 weken na de geboorte</a:t>
            </a:r>
          </a:p>
          <a:p>
            <a:pPr>
              <a:lnSpc>
                <a:spcPct val="150000"/>
              </a:lnSpc>
              <a:buFont typeface="Wingdings" pitchFamily="2" charset="2"/>
              <a:buChar char="Ø"/>
            </a:pPr>
            <a:r>
              <a:rPr lang="nl-NL" dirty="0"/>
              <a:t>Informatiebrief met link en QR code naar de vragenlijst</a:t>
            </a:r>
          </a:p>
          <a:p>
            <a:pPr marL="0" indent="0">
              <a:buNone/>
            </a:pPr>
            <a:endParaRPr lang="nl-NL" dirty="0"/>
          </a:p>
        </p:txBody>
      </p:sp>
      <p:pic>
        <p:nvPicPr>
          <p:cNvPr id="4" name="Graphic 3" descr="Man met baby silhouet">
            <a:extLst>
              <a:ext uri="{FF2B5EF4-FFF2-40B4-BE49-F238E27FC236}">
                <a16:creationId xmlns:a16="http://schemas.microsoft.com/office/drawing/2014/main" id="{B0371BCB-96DC-BC4D-8B5A-517B470037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490" y="2458820"/>
            <a:ext cx="1063963" cy="1063963"/>
          </a:xfrm>
          <a:prstGeom prst="rect">
            <a:avLst/>
          </a:prstGeom>
        </p:spPr>
      </p:pic>
      <p:pic>
        <p:nvPicPr>
          <p:cNvPr id="11" name="Picture 2" descr="GGD Gelderland-Zuid">
            <a:extLst>
              <a:ext uri="{FF2B5EF4-FFF2-40B4-BE49-F238E27FC236}">
                <a16:creationId xmlns:a16="http://schemas.microsoft.com/office/drawing/2014/main" id="{E339D942-46FF-D497-B652-3F7ACE052E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143" y="5174411"/>
            <a:ext cx="784283" cy="294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7BBD5C2A-E748-49FF-C30D-69804B5BEA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752" y="5110897"/>
            <a:ext cx="720647" cy="371854"/>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C0243844-A90D-AB65-B90D-D7E90F484866}"/>
              </a:ext>
            </a:extLst>
          </p:cNvPr>
          <p:cNvPicPr>
            <a:picLocks noChangeAspect="1"/>
          </p:cNvPicPr>
          <p:nvPr/>
        </p:nvPicPr>
        <p:blipFill rotWithShape="1">
          <a:blip r:embed="rId6"/>
          <a:srcRect l="6746" t="8165" r="5680" b="21036"/>
          <a:stretch/>
        </p:blipFill>
        <p:spPr>
          <a:xfrm>
            <a:off x="4359927" y="5069073"/>
            <a:ext cx="719404" cy="384005"/>
          </a:xfrm>
          <a:prstGeom prst="rect">
            <a:avLst/>
          </a:prstGeom>
        </p:spPr>
      </p:pic>
      <p:pic>
        <p:nvPicPr>
          <p:cNvPr id="14" name="Afbeelding 13">
            <a:extLst>
              <a:ext uri="{FF2B5EF4-FFF2-40B4-BE49-F238E27FC236}">
                <a16:creationId xmlns:a16="http://schemas.microsoft.com/office/drawing/2014/main" id="{1C40DB01-DD8E-238A-466F-CC147DE16902}"/>
              </a:ext>
            </a:extLst>
          </p:cNvPr>
          <p:cNvPicPr>
            <a:picLocks noChangeAspect="1"/>
          </p:cNvPicPr>
          <p:nvPr/>
        </p:nvPicPr>
        <p:blipFill rotWithShape="1">
          <a:blip r:embed="rId7"/>
          <a:srcRect t="12821" r="10370"/>
          <a:stretch/>
        </p:blipFill>
        <p:spPr>
          <a:xfrm>
            <a:off x="6298950" y="5126300"/>
            <a:ext cx="1065436" cy="292989"/>
          </a:xfrm>
          <a:prstGeom prst="rect">
            <a:avLst/>
          </a:prstGeom>
        </p:spPr>
      </p:pic>
      <p:pic>
        <p:nvPicPr>
          <p:cNvPr id="15" name="Afbeelding 14">
            <a:extLst>
              <a:ext uri="{FF2B5EF4-FFF2-40B4-BE49-F238E27FC236}">
                <a16:creationId xmlns:a16="http://schemas.microsoft.com/office/drawing/2014/main" id="{7F79FCD9-B9FF-645A-02AA-C0FA2623D971}"/>
              </a:ext>
            </a:extLst>
          </p:cNvPr>
          <p:cNvPicPr>
            <a:picLocks noChangeAspect="1"/>
          </p:cNvPicPr>
          <p:nvPr/>
        </p:nvPicPr>
        <p:blipFill rotWithShape="1">
          <a:blip r:embed="rId8"/>
          <a:srcRect l="10059" r="9348"/>
          <a:stretch/>
        </p:blipFill>
        <p:spPr>
          <a:xfrm>
            <a:off x="7785937" y="5138716"/>
            <a:ext cx="836063" cy="347549"/>
          </a:xfrm>
          <a:prstGeom prst="rect">
            <a:avLst/>
          </a:prstGeom>
        </p:spPr>
      </p:pic>
      <p:pic>
        <p:nvPicPr>
          <p:cNvPr id="16" name="Afbeelding 15">
            <a:extLst>
              <a:ext uri="{FF2B5EF4-FFF2-40B4-BE49-F238E27FC236}">
                <a16:creationId xmlns:a16="http://schemas.microsoft.com/office/drawing/2014/main" id="{4FB18D71-1E94-65AB-E0DC-FDEDC8C3E9F4}"/>
              </a:ext>
            </a:extLst>
          </p:cNvPr>
          <p:cNvPicPr>
            <a:picLocks noChangeAspect="1"/>
          </p:cNvPicPr>
          <p:nvPr/>
        </p:nvPicPr>
        <p:blipFill rotWithShape="1">
          <a:blip r:embed="rId9"/>
          <a:srcRect r="9527"/>
          <a:stretch/>
        </p:blipFill>
        <p:spPr>
          <a:xfrm>
            <a:off x="5342086" y="5032195"/>
            <a:ext cx="727038" cy="498640"/>
          </a:xfrm>
          <a:prstGeom prst="rect">
            <a:avLst/>
          </a:prstGeom>
        </p:spPr>
      </p:pic>
    </p:spTree>
    <p:extLst>
      <p:ext uri="{BB962C8B-B14F-4D97-AF65-F5344CB8AC3E}">
        <p14:creationId xmlns:p14="http://schemas.microsoft.com/office/powerpoint/2010/main" val="6729201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Radboudumc">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GD-BZOTemplate" id="{635C4D48-0752-7A40-832C-D37F0E3E0799}" vid="{CA77A737-02B1-3E44-BF7E-AB4B991BE35E}"/>
    </a:ext>
  </a:extLst>
</a:theme>
</file>

<file path=ppt/theme/theme3.xml><?xml version="1.0" encoding="utf-8"?>
<a:theme xmlns:a="http://schemas.openxmlformats.org/drawingml/2006/main" name="1_Radboudumc">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dboudumc_Centrum_voor_Infectieziekten_PowerPoint_4x3.potx" id="{857DC3D8-A75B-409A-8105-1DA2598AE4C7}" vid="{E6225A22-B5D2-4121-9339-0F5B4FF1ED0D}"/>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1042</TotalTime>
  <Words>2870</Words>
  <Application>Microsoft Office PowerPoint</Application>
  <PresentationFormat>Diavoorstelling (4:3)</PresentationFormat>
  <Paragraphs>488</Paragraphs>
  <Slides>38</Slides>
  <Notes>26</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38</vt:i4>
      </vt:variant>
    </vt:vector>
  </HeadingPairs>
  <TitlesOfParts>
    <vt:vector size="50" baseType="lpstr">
      <vt:lpstr>Arial</vt:lpstr>
      <vt:lpstr>BlinkMacSystemFont</vt:lpstr>
      <vt:lpstr>Calibri</vt:lpstr>
      <vt:lpstr>Calibri  </vt:lpstr>
      <vt:lpstr>Calibri Light</vt:lpstr>
      <vt:lpstr>Times</vt:lpstr>
      <vt:lpstr>Times New Roman</vt:lpstr>
      <vt:lpstr>Verdana</vt:lpstr>
      <vt:lpstr>Wingdings</vt:lpstr>
      <vt:lpstr>Radboudumc</vt:lpstr>
      <vt:lpstr>Office Theme</vt:lpstr>
      <vt:lpstr>1_Radboudumc</vt:lpstr>
      <vt:lpstr>PowerPoint-presentatie</vt:lpstr>
      <vt:lpstr>Welkom bij Tele-ARENA 07-12-2023</vt:lpstr>
      <vt:lpstr>Programma vandaag </vt:lpstr>
      <vt:lpstr>CHOICE studie Twijfelen ouders over vaccinaties voor hun pasgeboren kind? </vt:lpstr>
      <vt:lpstr>Het Rijksvaccinatieprogramma</vt:lpstr>
      <vt:lpstr>Groepsimmuniteit</vt:lpstr>
      <vt:lpstr>Inleiding</vt:lpstr>
      <vt:lpstr>Doel van de CHOICE studie</vt:lpstr>
      <vt:lpstr>Onderzoekspopulatie &amp; werving</vt:lpstr>
      <vt:lpstr>Voorbeelden uit de vragenlijst</vt:lpstr>
      <vt:lpstr>Ouders van pasgeboren kinderen in/rondom de besluitvormingsfase  </vt:lpstr>
      <vt:lpstr>Resultaten</vt:lpstr>
      <vt:lpstr>Resultaten | meting VH</vt:lpstr>
      <vt:lpstr>Resultaten| twijfel en karakeristieken</vt:lpstr>
      <vt:lpstr>Resultaten | vaccinatie uptake</vt:lpstr>
      <vt:lpstr>Take home </vt:lpstr>
      <vt:lpstr>Take home</vt:lpstr>
      <vt:lpstr>Discussie</vt:lpstr>
      <vt:lpstr>Dank voor jullie aandacht!</vt:lpstr>
      <vt:lpstr>PowerPoint-presentatie</vt:lpstr>
      <vt:lpstr>PowerPoint-presentatie</vt:lpstr>
      <vt:lpstr>Literatuur</vt:lpstr>
      <vt:lpstr>PowerPoint-presentatie</vt:lpstr>
      <vt:lpstr>PowerPoint-presentatie</vt:lpstr>
      <vt:lpstr>PowerPoint-presentatie</vt:lpstr>
      <vt:lpstr>PowerPoint-presentatie</vt:lpstr>
      <vt:lpstr>Opkomst op vaccinatielocatie</vt:lpstr>
      <vt:lpstr>PowerPoint-presentatie</vt:lpstr>
      <vt:lpstr>PowerPoint-presentatie</vt:lpstr>
      <vt:lpstr>Opkomst op vaccinatielocatie</vt:lpstr>
      <vt:lpstr>PowerPoint-presentatie</vt:lpstr>
      <vt:lpstr>Resultaten Dag 50</vt:lpstr>
      <vt:lpstr>PowerPoint-presentatie</vt:lpstr>
      <vt:lpstr>Resultaten IBG</vt:lpstr>
      <vt:lpstr>PowerPoint-presentatie</vt:lpstr>
      <vt:lpstr>discussie &amp; conclusie </vt:lpstr>
      <vt:lpstr>Vragen?   Contact: a.meeldijk@ggdbzo.nl</vt:lpstr>
      <vt:lpstr>Bedankt voor deelname aan de Tele-ARENA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Tele-ARENA   Het onderzoeksvoorstel: van onderzoeksvraag naar doelstellingen en studie methode</dc:title>
  <dc:creator>Tostmann, Alma</dc:creator>
  <cp:lastModifiedBy>Zoller, Suzanne</cp:lastModifiedBy>
  <cp:revision>99</cp:revision>
  <dcterms:created xsi:type="dcterms:W3CDTF">2006-08-16T00:00:00Z</dcterms:created>
  <dcterms:modified xsi:type="dcterms:W3CDTF">2023-12-13T13:02:15Z</dcterms:modified>
</cp:coreProperties>
</file>