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4" r:id="rId2"/>
  </p:sldMasterIdLst>
  <p:notesMasterIdLst>
    <p:notesMasterId r:id="rId41"/>
  </p:notesMasterIdLst>
  <p:sldIdLst>
    <p:sldId id="296" r:id="rId3"/>
    <p:sldId id="297" r:id="rId4"/>
    <p:sldId id="298" r:id="rId5"/>
    <p:sldId id="256" r:id="rId6"/>
    <p:sldId id="507" r:id="rId7"/>
    <p:sldId id="508" r:id="rId8"/>
    <p:sldId id="485" r:id="rId9"/>
    <p:sldId id="469" r:id="rId10"/>
    <p:sldId id="480" r:id="rId11"/>
    <p:sldId id="474" r:id="rId12"/>
    <p:sldId id="475" r:id="rId13"/>
    <p:sldId id="477" r:id="rId14"/>
    <p:sldId id="478" r:id="rId15"/>
    <p:sldId id="479" r:id="rId16"/>
    <p:sldId id="482" r:id="rId17"/>
    <p:sldId id="484" r:id="rId18"/>
    <p:sldId id="465" r:id="rId19"/>
    <p:sldId id="497" r:id="rId20"/>
    <p:sldId id="489" r:id="rId21"/>
    <p:sldId id="283" r:id="rId22"/>
    <p:sldId id="490" r:id="rId23"/>
    <p:sldId id="493" r:id="rId24"/>
    <p:sldId id="492" r:id="rId25"/>
    <p:sldId id="495" r:id="rId26"/>
    <p:sldId id="496" r:id="rId27"/>
    <p:sldId id="481" r:id="rId28"/>
    <p:sldId id="467" r:id="rId29"/>
    <p:sldId id="500" r:id="rId30"/>
    <p:sldId id="501" r:id="rId31"/>
    <p:sldId id="502" r:id="rId32"/>
    <p:sldId id="503" r:id="rId33"/>
    <p:sldId id="498" r:id="rId34"/>
    <p:sldId id="499" r:id="rId35"/>
    <p:sldId id="504" r:id="rId36"/>
    <p:sldId id="488" r:id="rId37"/>
    <p:sldId id="506" r:id="rId38"/>
    <p:sldId id="463" r:id="rId39"/>
    <p:sldId id="505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2DC107DF-51E0-47E8-97D5-7D26533EB010}">
          <p14:sldIdLst>
            <p14:sldId id="296"/>
            <p14:sldId id="297"/>
            <p14:sldId id="298"/>
            <p14:sldId id="256"/>
            <p14:sldId id="507"/>
            <p14:sldId id="508"/>
            <p14:sldId id="485"/>
            <p14:sldId id="469"/>
            <p14:sldId id="480"/>
            <p14:sldId id="474"/>
            <p14:sldId id="475"/>
            <p14:sldId id="477"/>
            <p14:sldId id="478"/>
            <p14:sldId id="479"/>
            <p14:sldId id="482"/>
            <p14:sldId id="484"/>
            <p14:sldId id="465"/>
          </p14:sldIdLst>
        </p14:section>
        <p14:section name="Naamloze sectie" id="{31818326-7796-48ED-9663-4EDFB5FFDAA6}">
          <p14:sldIdLst>
            <p14:sldId id="497"/>
            <p14:sldId id="489"/>
            <p14:sldId id="283"/>
            <p14:sldId id="490"/>
            <p14:sldId id="493"/>
            <p14:sldId id="492"/>
            <p14:sldId id="495"/>
            <p14:sldId id="496"/>
            <p14:sldId id="481"/>
            <p14:sldId id="467"/>
            <p14:sldId id="500"/>
            <p14:sldId id="501"/>
            <p14:sldId id="502"/>
            <p14:sldId id="503"/>
            <p14:sldId id="498"/>
            <p14:sldId id="499"/>
            <p14:sldId id="504"/>
            <p14:sldId id="488"/>
            <p14:sldId id="506"/>
            <p14:sldId id="463"/>
            <p14:sldId id="5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1514" autoAdjust="0"/>
  </p:normalViewPr>
  <p:slideViewPr>
    <p:cSldViewPr>
      <p:cViewPr varScale="1">
        <p:scale>
          <a:sx n="93" d="100"/>
          <a:sy n="93" d="100"/>
        </p:scale>
        <p:origin x="139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27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5D544-6DD3-43C9-BF75-37B68CF41EF6}" type="datetimeFigureOut">
              <a:rPr lang="nl-NL" smtClean="0"/>
              <a:pPr/>
              <a:t>27-2-2024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CC78A-029D-4E1E-BF09-75F38FD8D6E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rxiv.org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netherlands.cochrane.org/beoordelingsformulieren-en-andere-downloads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2CC78A-029D-4E1E-BF09-75F38FD8D6E0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81780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2CC78A-029D-4E1E-BF09-75F38FD8D6E0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35957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2CC78A-029D-4E1E-BF09-75F38FD8D6E0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03996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2CC78A-029D-4E1E-BF09-75F38FD8D6E0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31306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2CC78A-029D-4E1E-BF09-75F38FD8D6E0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91658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2CC78A-029D-4E1E-BF09-75F38FD8D6E0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25492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224F0-CCEB-4CF5-AA3F-C59FD89E1AC4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03864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none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  <a:hlinkClick r:id="rId3"/>
              </a:rPr>
              <a:t>medRxiv.org - the preprint server for Health Sciences</a:t>
            </a:r>
          </a:p>
          <a:p>
            <a:endParaRPr lang="nl-NL" dirty="0"/>
          </a:p>
          <a:p>
            <a:r>
              <a:rPr lang="nl-NL" dirty="0"/>
              <a:t>Eventueel er bij dat het gekozen wordt op basis van overkoepelende doelen van de </a:t>
            </a:r>
            <a:r>
              <a:rPr lang="nl-NL" dirty="0" err="1"/>
              <a:t>journal</a:t>
            </a:r>
            <a:r>
              <a:rPr lang="nl-NL" dirty="0"/>
              <a:t> club en op basis van relevantie voor de doelgroep (zoals besproken in stukje van Suzanne)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2CC78A-029D-4E1E-BF09-75F38FD8D6E0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40218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2CC78A-029D-4E1E-BF09-75F38FD8D6E0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20540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Die nog aanpassen</a:t>
            </a:r>
          </a:p>
          <a:p>
            <a:r>
              <a:rPr lang="nl-NL" dirty="0"/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F2B7B-34A8-4724-86CF-428DD182CBEA}" type="slidenum">
              <a:rPr lang="nl-NL" smtClean="0"/>
              <a:pPr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92461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>
                <a:hlinkClick r:id="rId3"/>
              </a:rPr>
              <a:t>https://netherlands.cochrane.org/beoordelingsformulieren-en-andere-downloadselingsformulieren en andere downloads | </a:t>
            </a:r>
            <a:r>
              <a:rPr lang="nl-NL" dirty="0" err="1">
                <a:hlinkClick r:id="rId3"/>
              </a:rPr>
              <a:t>Cochrane</a:t>
            </a:r>
            <a:r>
              <a:rPr lang="nl-NL" dirty="0">
                <a:hlinkClick r:id="rId3"/>
              </a:rPr>
              <a:t> Netherlands</a:t>
            </a:r>
            <a:endParaRPr lang="nl-NL" dirty="0"/>
          </a:p>
          <a:p>
            <a:endParaRPr lang="nl-NL" dirty="0"/>
          </a:p>
          <a:p>
            <a:r>
              <a:rPr lang="nl-NL" dirty="0"/>
              <a:t>NB link openen en </a:t>
            </a:r>
            <a:r>
              <a:rPr lang="nl-NL" dirty="0" err="1"/>
              <a:t>checklisten</a:t>
            </a:r>
            <a:r>
              <a:rPr lang="nl-NL" dirty="0"/>
              <a:t> laten  zien… vragen welke aan publiek.</a:t>
            </a:r>
          </a:p>
          <a:p>
            <a:endParaRPr lang="nl-NL" dirty="0"/>
          </a:p>
          <a:p>
            <a:r>
              <a:rPr lang="nl-NL" dirty="0"/>
              <a:t>Hier vind je ook </a:t>
            </a:r>
            <a:r>
              <a:rPr lang="nl-NL" dirty="0" err="1"/>
              <a:t>critical</a:t>
            </a:r>
            <a:r>
              <a:rPr lang="nl-NL" dirty="0"/>
              <a:t> </a:t>
            </a:r>
            <a:r>
              <a:rPr lang="nl-NL" dirty="0" err="1"/>
              <a:t>appraisal</a:t>
            </a:r>
            <a:r>
              <a:rPr lang="nl-NL" dirty="0"/>
              <a:t> tools voor bv cross </a:t>
            </a:r>
            <a:r>
              <a:rPr lang="nl-NL" dirty="0" err="1"/>
              <a:t>sectional</a:t>
            </a:r>
            <a:r>
              <a:rPr lang="nl-NL" dirty="0"/>
              <a:t>, </a:t>
            </a:r>
            <a:r>
              <a:rPr lang="nl-NL" dirty="0" err="1"/>
              <a:t>prevalance</a:t>
            </a:r>
            <a:r>
              <a:rPr lang="nl-NL" dirty="0"/>
              <a:t> studies en </a:t>
            </a:r>
            <a:r>
              <a:rPr lang="nl-NL" dirty="0" err="1"/>
              <a:t>clinical</a:t>
            </a:r>
            <a:r>
              <a:rPr lang="nl-NL" dirty="0"/>
              <a:t> </a:t>
            </a:r>
            <a:r>
              <a:rPr lang="nl-NL" dirty="0" err="1"/>
              <a:t>prediction</a:t>
            </a:r>
            <a:r>
              <a:rPr lang="nl-NL" dirty="0"/>
              <a:t> </a:t>
            </a:r>
            <a:r>
              <a:rPr lang="nl-NL" dirty="0" err="1"/>
              <a:t>rules</a:t>
            </a:r>
            <a:endParaRPr lang="nl-NL" dirty="0"/>
          </a:p>
          <a:p>
            <a:r>
              <a:rPr lang="nl-NL" dirty="0"/>
              <a:t>https://jbi.global/critical-appraisal-tools</a:t>
            </a:r>
          </a:p>
          <a:p>
            <a:r>
              <a:rPr lang="nl-NL" dirty="0"/>
              <a:t>https://casp-uk.net/casp-tools-checklists/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2CC78A-029D-4E1E-BF09-75F38FD8D6E0}" type="slidenum">
              <a:rPr lang="nl-NL" smtClean="0"/>
              <a:pPr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4040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NB </a:t>
            </a:r>
            <a:r>
              <a:rPr lang="nl-NL" dirty="0" err="1"/>
              <a:t>checklisten</a:t>
            </a:r>
            <a:r>
              <a:rPr lang="nl-NL" dirty="0"/>
              <a:t> via website </a:t>
            </a:r>
            <a:r>
              <a:rPr lang="nl-NL" dirty="0" err="1"/>
              <a:t>openene</a:t>
            </a:r>
            <a:r>
              <a:rPr lang="nl-NL" dirty="0"/>
              <a:t>, zo in dia niet leesbaar.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2CC78A-029D-4E1E-BF09-75F38FD8D6E0}" type="slidenum">
              <a:rPr lang="nl-NL" smtClean="0"/>
              <a:pPr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15247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2CC78A-029D-4E1E-BF09-75F38FD8D6E0}" type="slidenum">
              <a:rPr lang="nl-NL" smtClean="0"/>
              <a:pPr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62498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2CC78A-029D-4E1E-BF09-75F38FD8D6E0}" type="slidenum">
              <a:rPr lang="nl-NL" smtClean="0"/>
              <a:pPr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85221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2CC78A-029D-4E1E-BF09-75F38FD8D6E0}" type="slidenum">
              <a:rPr lang="nl-NL" smtClean="0"/>
              <a:pPr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07622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2CC78A-029D-4E1E-BF09-75F38FD8D6E0}" type="slidenum">
              <a:rPr lang="nl-NL" smtClean="0"/>
              <a:pPr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070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224F0-CCEB-4CF5-AA3F-C59FD89E1AC4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63000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224F0-CCEB-4CF5-AA3F-C59FD89E1AC4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63851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2CC78A-029D-4E1E-BF09-75F38FD8D6E0}" type="slidenum">
              <a:rPr lang="nl-NL" smtClean="0"/>
              <a:pPr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82766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2CC78A-029D-4E1E-BF09-75F38FD8D6E0}" type="slidenum">
              <a:rPr lang="nl-NL" smtClean="0"/>
              <a:pPr/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86537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224F0-CCEB-4CF5-AA3F-C59FD89E1AC4}" type="slidenum">
              <a:rPr lang="nl-NL" smtClean="0"/>
              <a:t>36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8397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2CC78A-029D-4E1E-BF09-75F38FD8D6E0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17351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2CC78A-029D-4E1E-BF09-75F38FD8D6E0}" type="slidenum">
              <a:rPr lang="nl-NL" smtClean="0"/>
              <a:pPr/>
              <a:t>38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1965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224F0-CCEB-4CF5-AA3F-C59FD89E1AC4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0370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224F0-CCEB-4CF5-AA3F-C59FD89E1AC4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0534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2CC78A-029D-4E1E-BF09-75F38FD8D6E0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4242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2CC78A-029D-4E1E-BF09-75F38FD8D6E0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8440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2CC78A-029D-4E1E-BF09-75F38FD8D6E0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5815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2CC78A-029D-4E1E-BF09-75F38FD8D6E0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6325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521500" y="594000"/>
            <a:ext cx="8100000" cy="42125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6000" y="1003462"/>
            <a:ext cx="7452000" cy="533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5540" y="1650209"/>
            <a:ext cx="7452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521500" y="5292000"/>
            <a:ext cx="81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846000" y="4078255"/>
            <a:ext cx="5346157" cy="6350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000" y="6264000"/>
            <a:ext cx="2426807" cy="3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79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sluitend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359480" y="6183340"/>
            <a:ext cx="8263020" cy="4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000" y="5940000"/>
            <a:ext cx="648000" cy="929244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1553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 userDrawn="1"/>
        </p:nvSpPr>
        <p:spPr bwMode="ltGray">
          <a:xfrm>
            <a:off x="521500" y="594000"/>
            <a:ext cx="8100000" cy="42125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6000" y="1003462"/>
            <a:ext cx="7452000" cy="533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5540" y="1650209"/>
            <a:ext cx="7452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1" name="Rechthoek 10"/>
          <p:cNvSpPr/>
          <p:nvPr userDrawn="1"/>
        </p:nvSpPr>
        <p:spPr>
          <a:xfrm>
            <a:off x="521500" y="5292000"/>
            <a:ext cx="81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846000" y="4078255"/>
            <a:ext cx="5346157" cy="6350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3D58755-1ABE-45F3-9E06-10A5039C28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800" y="6008400"/>
            <a:ext cx="2430000" cy="55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696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6588000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6588000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588000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4385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6588000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6588000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588000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1790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Ondertitel 2"/>
          <p:cNvSpPr>
            <a:spLocks noGrp="1"/>
          </p:cNvSpPr>
          <p:nvPr>
            <p:ph type="subTitle" idx="1"/>
          </p:nvPr>
        </p:nvSpPr>
        <p:spPr>
          <a:xfrm>
            <a:off x="522000" y="1650209"/>
            <a:ext cx="8100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6588000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6588000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588000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3415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5334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grafiek 8"/>
          <p:cNvSpPr>
            <a:spLocks noGrp="1"/>
          </p:cNvSpPr>
          <p:nvPr>
            <p:ph type="chart" sz="quarter" idx="13"/>
          </p:nvPr>
        </p:nvSpPr>
        <p:spPr>
          <a:xfrm>
            <a:off x="4647600" y="1814400"/>
            <a:ext cx="3974900" cy="4125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grafiek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522288" y="1814400"/>
            <a:ext cx="4039200" cy="412491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6588000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6588000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588000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361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me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5334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522288" y="1814400"/>
            <a:ext cx="4039200" cy="41256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4647600" y="1814400"/>
            <a:ext cx="3974900" cy="4125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6588000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6588000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588000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90571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5334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 bwMode="gray">
          <a:xfrm>
            <a:off x="521500" y="1814400"/>
            <a:ext cx="8101000" cy="4125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6588000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6588000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588000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65463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 bwMode="gray">
          <a:xfrm>
            <a:off x="521500" y="592931"/>
            <a:ext cx="8101000" cy="518506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6588000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6588000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588000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0449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 bwMode="gray">
          <a:xfrm>
            <a:off x="0" y="0"/>
            <a:ext cx="9144000" cy="685799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5526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6000" y="1003462"/>
            <a:ext cx="7452000" cy="533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5540" y="1650209"/>
            <a:ext cx="7452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521500" y="5292000"/>
            <a:ext cx="81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846000" y="4078255"/>
            <a:ext cx="5346157" cy="6350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000" y="6264000"/>
            <a:ext cx="2426807" cy="302400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522000" y="594000"/>
            <a:ext cx="8100000" cy="5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54410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end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 bwMode="white">
          <a:xfrm>
            <a:off x="0" y="6183340"/>
            <a:ext cx="9144000" cy="68590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000" y="5940000"/>
            <a:ext cx="648000" cy="929244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577685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eve 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6000" y="1003462"/>
            <a:ext cx="7452000" cy="533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5540" y="1650209"/>
            <a:ext cx="7452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1" name="Rechthoek 10"/>
          <p:cNvSpPr/>
          <p:nvPr userDrawn="1"/>
        </p:nvSpPr>
        <p:spPr>
          <a:xfrm>
            <a:off x="521500" y="5292000"/>
            <a:ext cx="81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846000" y="4078255"/>
            <a:ext cx="5346157" cy="6350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Rechthoek 8"/>
          <p:cNvSpPr/>
          <p:nvPr userDrawn="1"/>
        </p:nvSpPr>
        <p:spPr bwMode="gray">
          <a:xfrm>
            <a:off x="522000" y="594000"/>
            <a:ext cx="8100000" cy="5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38A1E7C1-0CB0-48B6-A046-50C9CBDC7C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800" y="6008400"/>
            <a:ext cx="2430000" cy="55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10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F1EF5-F5EB-4D5C-8FD7-D40AC85CD219}" type="datetime1">
              <a:rPr lang="en-US" smtClean="0"/>
              <a:t>2/27/2024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968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BB25-F40C-457B-9070-0DCAF04A150D}" type="datetime1">
              <a:rPr lang="en-US" smtClean="0"/>
              <a:t>2/27/2024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6" name="Ondertitel 2"/>
          <p:cNvSpPr>
            <a:spLocks noGrp="1"/>
          </p:cNvSpPr>
          <p:nvPr>
            <p:ph type="subTitle" idx="1"/>
          </p:nvPr>
        </p:nvSpPr>
        <p:spPr>
          <a:xfrm>
            <a:off x="522000" y="1650209"/>
            <a:ext cx="8100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8550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dia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5334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823A-CA4A-4A18-8404-0837FB1EAE46}" type="datetime1">
              <a:rPr lang="en-US" smtClean="0"/>
              <a:t>2/27/2024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grafiek 8"/>
          <p:cNvSpPr>
            <a:spLocks noGrp="1"/>
          </p:cNvSpPr>
          <p:nvPr>
            <p:ph type="chart" sz="quarter" idx="13"/>
          </p:nvPr>
        </p:nvSpPr>
        <p:spPr>
          <a:xfrm>
            <a:off x="4647600" y="1652400"/>
            <a:ext cx="3974900" cy="4125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grafiek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522288" y="1652001"/>
            <a:ext cx="4039200" cy="412491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451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dia me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5334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37EC4-7354-4627-89C0-EC6F256FDE66}" type="datetime1">
              <a:rPr lang="en-US" smtClean="0"/>
              <a:t>2/27/2024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522288" y="1652400"/>
            <a:ext cx="4039200" cy="41256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4647600" y="1652400"/>
            <a:ext cx="3974900" cy="4125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219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elddia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5334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3E226-2109-49E3-A774-400D03C3F217}" type="datetime1">
              <a:rPr lang="en-US" smtClean="0"/>
              <a:t>2/27/2024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521500" y="1652400"/>
            <a:ext cx="8101000" cy="4125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0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elddia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1BD6-5044-4291-BAD9-B09A185FFF56}" type="datetime1">
              <a:rPr lang="en-US" smtClean="0"/>
              <a:t>2/27/2024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521500" y="592931"/>
            <a:ext cx="8101000" cy="518506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53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799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grpSp>
        <p:nvGrpSpPr>
          <p:cNvPr id="2" name="Groep 24"/>
          <p:cNvGrpSpPr/>
          <p:nvPr/>
        </p:nvGrpSpPr>
        <p:grpSpPr>
          <a:xfrm>
            <a:off x="5867400" y="6264275"/>
            <a:ext cx="2427288" cy="301626"/>
            <a:chOff x="5867400" y="6264275"/>
            <a:chExt cx="2427288" cy="301626"/>
          </a:xfrm>
        </p:grpSpPr>
        <p:sp>
          <p:nvSpPr>
            <p:cNvPr id="15" name="Freeform 10"/>
            <p:cNvSpPr>
              <a:spLocks noEditPoints="1"/>
            </p:cNvSpPr>
            <p:nvPr userDrawn="1"/>
          </p:nvSpPr>
          <p:spPr bwMode="auto">
            <a:xfrm>
              <a:off x="5867400" y="6264275"/>
              <a:ext cx="258763" cy="295275"/>
            </a:xfrm>
            <a:custGeom>
              <a:avLst/>
              <a:gdLst>
                <a:gd name="T0" fmla="*/ 389 w 407"/>
                <a:gd name="T1" fmla="*/ 424 h 463"/>
                <a:gd name="T2" fmla="*/ 352 w 407"/>
                <a:gd name="T3" fmla="*/ 397 h 463"/>
                <a:gd name="T4" fmla="*/ 248 w 407"/>
                <a:gd name="T5" fmla="*/ 229 h 463"/>
                <a:gd name="T6" fmla="*/ 346 w 407"/>
                <a:gd name="T7" fmla="*/ 108 h 463"/>
                <a:gd name="T8" fmla="*/ 185 w 407"/>
                <a:gd name="T9" fmla="*/ 0 h 463"/>
                <a:gd name="T10" fmla="*/ 8 w 407"/>
                <a:gd name="T11" fmla="*/ 0 h 463"/>
                <a:gd name="T12" fmla="*/ 0 w 407"/>
                <a:gd name="T13" fmla="*/ 11 h 463"/>
                <a:gd name="T14" fmla="*/ 0 w 407"/>
                <a:gd name="T15" fmla="*/ 24 h 463"/>
                <a:gd name="T16" fmla="*/ 17 w 407"/>
                <a:gd name="T17" fmla="*/ 39 h 463"/>
                <a:gd name="T18" fmla="*/ 46 w 407"/>
                <a:gd name="T19" fmla="*/ 47 h 463"/>
                <a:gd name="T20" fmla="*/ 46 w 407"/>
                <a:gd name="T21" fmla="*/ 417 h 463"/>
                <a:gd name="T22" fmla="*/ 17 w 407"/>
                <a:gd name="T23" fmla="*/ 424 h 463"/>
                <a:gd name="T24" fmla="*/ 0 w 407"/>
                <a:gd name="T25" fmla="*/ 440 h 463"/>
                <a:gd name="T26" fmla="*/ 0 w 407"/>
                <a:gd name="T27" fmla="*/ 453 h 463"/>
                <a:gd name="T28" fmla="*/ 8 w 407"/>
                <a:gd name="T29" fmla="*/ 463 h 463"/>
                <a:gd name="T30" fmla="*/ 167 w 407"/>
                <a:gd name="T31" fmla="*/ 463 h 463"/>
                <a:gd name="T32" fmla="*/ 176 w 407"/>
                <a:gd name="T33" fmla="*/ 453 h 463"/>
                <a:gd name="T34" fmla="*/ 176 w 407"/>
                <a:gd name="T35" fmla="*/ 440 h 463"/>
                <a:gd name="T36" fmla="*/ 158 w 407"/>
                <a:gd name="T37" fmla="*/ 424 h 463"/>
                <a:gd name="T38" fmla="*/ 129 w 407"/>
                <a:gd name="T39" fmla="*/ 417 h 463"/>
                <a:gd name="T40" fmla="*/ 129 w 407"/>
                <a:gd name="T41" fmla="*/ 242 h 463"/>
                <a:gd name="T42" fmla="*/ 171 w 407"/>
                <a:gd name="T43" fmla="*/ 242 h 463"/>
                <a:gd name="T44" fmla="*/ 287 w 407"/>
                <a:gd name="T45" fmla="*/ 452 h 463"/>
                <a:gd name="T46" fmla="*/ 309 w 407"/>
                <a:gd name="T47" fmla="*/ 463 h 463"/>
                <a:gd name="T48" fmla="*/ 398 w 407"/>
                <a:gd name="T49" fmla="*/ 463 h 463"/>
                <a:gd name="T50" fmla="*/ 407 w 407"/>
                <a:gd name="T51" fmla="*/ 453 h 463"/>
                <a:gd name="T52" fmla="*/ 407 w 407"/>
                <a:gd name="T53" fmla="*/ 440 h 463"/>
                <a:gd name="T54" fmla="*/ 389 w 407"/>
                <a:gd name="T55" fmla="*/ 424 h 463"/>
                <a:gd name="T56" fmla="*/ 145 w 407"/>
                <a:gd name="T57" fmla="*/ 203 h 463"/>
                <a:gd name="T58" fmla="*/ 130 w 407"/>
                <a:gd name="T59" fmla="*/ 203 h 463"/>
                <a:gd name="T60" fmla="*/ 130 w 407"/>
                <a:gd name="T61" fmla="*/ 43 h 463"/>
                <a:gd name="T62" fmla="*/ 162 w 407"/>
                <a:gd name="T63" fmla="*/ 43 h 463"/>
                <a:gd name="T64" fmla="*/ 257 w 407"/>
                <a:gd name="T65" fmla="*/ 121 h 463"/>
                <a:gd name="T66" fmla="*/ 145 w 407"/>
                <a:gd name="T67" fmla="*/ 20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7" h="463">
                  <a:moveTo>
                    <a:pt x="389" y="424"/>
                  </a:moveTo>
                  <a:cubicBezTo>
                    <a:pt x="371" y="420"/>
                    <a:pt x="367" y="417"/>
                    <a:pt x="352" y="397"/>
                  </a:cubicBezTo>
                  <a:cubicBezTo>
                    <a:pt x="330" y="367"/>
                    <a:pt x="278" y="292"/>
                    <a:pt x="248" y="229"/>
                  </a:cubicBezTo>
                  <a:cubicBezTo>
                    <a:pt x="304" y="209"/>
                    <a:pt x="346" y="170"/>
                    <a:pt x="346" y="108"/>
                  </a:cubicBezTo>
                  <a:cubicBezTo>
                    <a:pt x="346" y="20"/>
                    <a:pt x="261" y="0"/>
                    <a:pt x="18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0"/>
                    <a:pt x="0" y="4"/>
                    <a:pt x="0" y="1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5"/>
                    <a:pt x="4" y="35"/>
                    <a:pt x="17" y="3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6" y="417"/>
                    <a:pt x="46" y="417"/>
                    <a:pt x="46" y="417"/>
                  </a:cubicBezTo>
                  <a:cubicBezTo>
                    <a:pt x="17" y="424"/>
                    <a:pt x="17" y="424"/>
                    <a:pt x="17" y="424"/>
                  </a:cubicBezTo>
                  <a:cubicBezTo>
                    <a:pt x="4" y="428"/>
                    <a:pt x="0" y="429"/>
                    <a:pt x="0" y="440"/>
                  </a:cubicBezTo>
                  <a:cubicBezTo>
                    <a:pt x="0" y="453"/>
                    <a:pt x="0" y="453"/>
                    <a:pt x="0" y="453"/>
                  </a:cubicBezTo>
                  <a:cubicBezTo>
                    <a:pt x="0" y="459"/>
                    <a:pt x="1" y="463"/>
                    <a:pt x="8" y="463"/>
                  </a:cubicBezTo>
                  <a:cubicBezTo>
                    <a:pt x="167" y="463"/>
                    <a:pt x="167" y="463"/>
                    <a:pt x="167" y="463"/>
                  </a:cubicBezTo>
                  <a:cubicBezTo>
                    <a:pt x="175" y="463"/>
                    <a:pt x="176" y="459"/>
                    <a:pt x="176" y="453"/>
                  </a:cubicBezTo>
                  <a:cubicBezTo>
                    <a:pt x="176" y="440"/>
                    <a:pt x="176" y="440"/>
                    <a:pt x="176" y="440"/>
                  </a:cubicBezTo>
                  <a:cubicBezTo>
                    <a:pt x="176" y="429"/>
                    <a:pt x="172" y="428"/>
                    <a:pt x="158" y="424"/>
                  </a:cubicBezTo>
                  <a:cubicBezTo>
                    <a:pt x="129" y="417"/>
                    <a:pt x="129" y="417"/>
                    <a:pt x="129" y="417"/>
                  </a:cubicBezTo>
                  <a:cubicBezTo>
                    <a:pt x="129" y="242"/>
                    <a:pt x="129" y="242"/>
                    <a:pt x="129" y="242"/>
                  </a:cubicBezTo>
                  <a:cubicBezTo>
                    <a:pt x="171" y="242"/>
                    <a:pt x="171" y="242"/>
                    <a:pt x="171" y="242"/>
                  </a:cubicBezTo>
                  <a:cubicBezTo>
                    <a:pt x="201" y="311"/>
                    <a:pt x="266" y="424"/>
                    <a:pt x="287" y="452"/>
                  </a:cubicBezTo>
                  <a:cubicBezTo>
                    <a:pt x="295" y="463"/>
                    <a:pt x="298" y="463"/>
                    <a:pt x="309" y="463"/>
                  </a:cubicBezTo>
                  <a:cubicBezTo>
                    <a:pt x="398" y="463"/>
                    <a:pt x="398" y="463"/>
                    <a:pt x="398" y="463"/>
                  </a:cubicBezTo>
                  <a:cubicBezTo>
                    <a:pt x="406" y="463"/>
                    <a:pt x="407" y="459"/>
                    <a:pt x="407" y="453"/>
                  </a:cubicBezTo>
                  <a:cubicBezTo>
                    <a:pt x="407" y="440"/>
                    <a:pt x="407" y="440"/>
                    <a:pt x="407" y="440"/>
                  </a:cubicBezTo>
                  <a:cubicBezTo>
                    <a:pt x="407" y="427"/>
                    <a:pt x="400" y="428"/>
                    <a:pt x="389" y="424"/>
                  </a:cubicBezTo>
                  <a:close/>
                  <a:moveTo>
                    <a:pt x="145" y="203"/>
                  </a:moveTo>
                  <a:cubicBezTo>
                    <a:pt x="130" y="203"/>
                    <a:pt x="130" y="203"/>
                    <a:pt x="130" y="203"/>
                  </a:cubicBezTo>
                  <a:cubicBezTo>
                    <a:pt x="130" y="43"/>
                    <a:pt x="130" y="43"/>
                    <a:pt x="130" y="43"/>
                  </a:cubicBezTo>
                  <a:cubicBezTo>
                    <a:pt x="162" y="43"/>
                    <a:pt x="162" y="43"/>
                    <a:pt x="162" y="43"/>
                  </a:cubicBezTo>
                  <a:cubicBezTo>
                    <a:pt x="222" y="43"/>
                    <a:pt x="257" y="66"/>
                    <a:pt x="257" y="121"/>
                  </a:cubicBezTo>
                  <a:cubicBezTo>
                    <a:pt x="257" y="189"/>
                    <a:pt x="205" y="203"/>
                    <a:pt x="145" y="2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" name="Freeform 11"/>
            <p:cNvSpPr>
              <a:spLocks noEditPoints="1"/>
            </p:cNvSpPr>
            <p:nvPr userDrawn="1"/>
          </p:nvSpPr>
          <p:spPr bwMode="auto">
            <a:xfrm>
              <a:off x="6350000" y="6264275"/>
              <a:ext cx="220663" cy="301625"/>
            </a:xfrm>
            <a:custGeom>
              <a:avLst/>
              <a:gdLst>
                <a:gd name="T0" fmla="*/ 331 w 348"/>
                <a:gd name="T1" fmla="*/ 428 h 473"/>
                <a:gd name="T2" fmla="*/ 299 w 348"/>
                <a:gd name="T3" fmla="*/ 418 h 473"/>
                <a:gd name="T4" fmla="*/ 299 w 348"/>
                <a:gd name="T5" fmla="*/ 16 h 473"/>
                <a:gd name="T6" fmla="*/ 284 w 348"/>
                <a:gd name="T7" fmla="*/ 0 h 473"/>
                <a:gd name="T8" fmla="*/ 186 w 348"/>
                <a:gd name="T9" fmla="*/ 0 h 473"/>
                <a:gd name="T10" fmla="*/ 178 w 348"/>
                <a:gd name="T11" fmla="*/ 11 h 473"/>
                <a:gd name="T12" fmla="*/ 178 w 348"/>
                <a:gd name="T13" fmla="*/ 19 h 473"/>
                <a:gd name="T14" fmla="*/ 196 w 348"/>
                <a:gd name="T15" fmla="*/ 36 h 473"/>
                <a:gd name="T16" fmla="*/ 227 w 348"/>
                <a:gd name="T17" fmla="*/ 45 h 473"/>
                <a:gd name="T18" fmla="*/ 227 w 348"/>
                <a:gd name="T19" fmla="*/ 158 h 473"/>
                <a:gd name="T20" fmla="*/ 153 w 348"/>
                <a:gd name="T21" fmla="*/ 133 h 473"/>
                <a:gd name="T22" fmla="*/ 0 w 348"/>
                <a:gd name="T23" fmla="*/ 313 h 473"/>
                <a:gd name="T24" fmla="*/ 123 w 348"/>
                <a:gd name="T25" fmla="*/ 473 h 473"/>
                <a:gd name="T26" fmla="*/ 227 w 348"/>
                <a:gd name="T27" fmla="*/ 420 h 473"/>
                <a:gd name="T28" fmla="*/ 227 w 348"/>
                <a:gd name="T29" fmla="*/ 447 h 473"/>
                <a:gd name="T30" fmla="*/ 242 w 348"/>
                <a:gd name="T31" fmla="*/ 463 h 473"/>
                <a:gd name="T32" fmla="*/ 340 w 348"/>
                <a:gd name="T33" fmla="*/ 463 h 473"/>
                <a:gd name="T34" fmla="*/ 348 w 348"/>
                <a:gd name="T35" fmla="*/ 453 h 473"/>
                <a:gd name="T36" fmla="*/ 348 w 348"/>
                <a:gd name="T37" fmla="*/ 444 h 473"/>
                <a:gd name="T38" fmla="*/ 331 w 348"/>
                <a:gd name="T39" fmla="*/ 428 h 473"/>
                <a:gd name="T40" fmla="*/ 227 w 348"/>
                <a:gd name="T41" fmla="*/ 379 h 473"/>
                <a:gd name="T42" fmla="*/ 153 w 348"/>
                <a:gd name="T43" fmla="*/ 418 h 473"/>
                <a:gd name="T44" fmla="*/ 77 w 348"/>
                <a:gd name="T45" fmla="*/ 299 h 473"/>
                <a:gd name="T46" fmla="*/ 158 w 348"/>
                <a:gd name="T47" fmla="*/ 179 h 473"/>
                <a:gd name="T48" fmla="*/ 227 w 348"/>
                <a:gd name="T49" fmla="*/ 299 h 473"/>
                <a:gd name="T50" fmla="*/ 227 w 348"/>
                <a:gd name="T51" fmla="*/ 37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8" h="473">
                  <a:moveTo>
                    <a:pt x="331" y="428"/>
                  </a:moveTo>
                  <a:cubicBezTo>
                    <a:pt x="299" y="418"/>
                    <a:pt x="299" y="418"/>
                    <a:pt x="299" y="418"/>
                  </a:cubicBezTo>
                  <a:cubicBezTo>
                    <a:pt x="299" y="16"/>
                    <a:pt x="299" y="16"/>
                    <a:pt x="299" y="16"/>
                  </a:cubicBezTo>
                  <a:cubicBezTo>
                    <a:pt x="299" y="6"/>
                    <a:pt x="296" y="0"/>
                    <a:pt x="284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79" y="0"/>
                    <a:pt x="178" y="4"/>
                    <a:pt x="178" y="11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31"/>
                    <a:pt x="182" y="32"/>
                    <a:pt x="196" y="36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158"/>
                    <a:pt x="227" y="158"/>
                    <a:pt x="227" y="158"/>
                  </a:cubicBezTo>
                  <a:cubicBezTo>
                    <a:pt x="215" y="148"/>
                    <a:pt x="190" y="133"/>
                    <a:pt x="153" y="133"/>
                  </a:cubicBezTo>
                  <a:cubicBezTo>
                    <a:pt x="81" y="133"/>
                    <a:pt x="0" y="185"/>
                    <a:pt x="0" y="313"/>
                  </a:cubicBezTo>
                  <a:cubicBezTo>
                    <a:pt x="0" y="425"/>
                    <a:pt x="62" y="473"/>
                    <a:pt x="123" y="473"/>
                  </a:cubicBezTo>
                  <a:cubicBezTo>
                    <a:pt x="162" y="473"/>
                    <a:pt x="195" y="453"/>
                    <a:pt x="227" y="420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27" y="457"/>
                    <a:pt x="230" y="463"/>
                    <a:pt x="242" y="463"/>
                  </a:cubicBezTo>
                  <a:cubicBezTo>
                    <a:pt x="340" y="463"/>
                    <a:pt x="340" y="463"/>
                    <a:pt x="340" y="463"/>
                  </a:cubicBezTo>
                  <a:cubicBezTo>
                    <a:pt x="347" y="463"/>
                    <a:pt x="348" y="459"/>
                    <a:pt x="348" y="453"/>
                  </a:cubicBezTo>
                  <a:cubicBezTo>
                    <a:pt x="348" y="444"/>
                    <a:pt x="348" y="444"/>
                    <a:pt x="348" y="444"/>
                  </a:cubicBezTo>
                  <a:cubicBezTo>
                    <a:pt x="348" y="432"/>
                    <a:pt x="344" y="432"/>
                    <a:pt x="331" y="428"/>
                  </a:cubicBezTo>
                  <a:close/>
                  <a:moveTo>
                    <a:pt x="227" y="379"/>
                  </a:moveTo>
                  <a:cubicBezTo>
                    <a:pt x="205" y="401"/>
                    <a:pt x="181" y="418"/>
                    <a:pt x="153" y="418"/>
                  </a:cubicBezTo>
                  <a:cubicBezTo>
                    <a:pt x="100" y="418"/>
                    <a:pt x="77" y="362"/>
                    <a:pt x="77" y="299"/>
                  </a:cubicBezTo>
                  <a:cubicBezTo>
                    <a:pt x="77" y="225"/>
                    <a:pt x="109" y="179"/>
                    <a:pt x="158" y="179"/>
                  </a:cubicBezTo>
                  <a:cubicBezTo>
                    <a:pt x="209" y="179"/>
                    <a:pt x="227" y="229"/>
                    <a:pt x="227" y="299"/>
                  </a:cubicBezTo>
                  <a:lnTo>
                    <a:pt x="227" y="3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7032625" y="6354763"/>
              <a:ext cx="234950" cy="211138"/>
            </a:xfrm>
            <a:custGeom>
              <a:avLst/>
              <a:gdLst>
                <a:gd name="T0" fmla="*/ 323 w 372"/>
                <a:gd name="T1" fmla="*/ 15 h 330"/>
                <a:gd name="T2" fmla="*/ 308 w 372"/>
                <a:gd name="T3" fmla="*/ 0 h 330"/>
                <a:gd name="T4" fmla="*/ 210 w 372"/>
                <a:gd name="T5" fmla="*/ 0 h 330"/>
                <a:gd name="T6" fmla="*/ 202 w 372"/>
                <a:gd name="T7" fmla="*/ 10 h 330"/>
                <a:gd name="T8" fmla="*/ 202 w 372"/>
                <a:gd name="T9" fmla="*/ 19 h 330"/>
                <a:gd name="T10" fmla="*/ 219 w 372"/>
                <a:gd name="T11" fmla="*/ 35 h 330"/>
                <a:gd name="T12" fmla="*/ 251 w 372"/>
                <a:gd name="T13" fmla="*/ 44 h 330"/>
                <a:gd name="T14" fmla="*/ 251 w 372"/>
                <a:gd name="T15" fmla="*/ 236 h 330"/>
                <a:gd name="T16" fmla="*/ 176 w 372"/>
                <a:gd name="T17" fmla="*/ 275 h 330"/>
                <a:gd name="T18" fmla="*/ 121 w 372"/>
                <a:gd name="T19" fmla="*/ 169 h 330"/>
                <a:gd name="T20" fmla="*/ 121 w 372"/>
                <a:gd name="T21" fmla="*/ 15 h 330"/>
                <a:gd name="T22" fmla="*/ 106 w 372"/>
                <a:gd name="T23" fmla="*/ 0 h 330"/>
                <a:gd name="T24" fmla="*/ 8 w 372"/>
                <a:gd name="T25" fmla="*/ 0 h 330"/>
                <a:gd name="T26" fmla="*/ 0 w 372"/>
                <a:gd name="T27" fmla="*/ 10 h 330"/>
                <a:gd name="T28" fmla="*/ 0 w 372"/>
                <a:gd name="T29" fmla="*/ 19 h 330"/>
                <a:gd name="T30" fmla="*/ 18 w 372"/>
                <a:gd name="T31" fmla="*/ 35 h 330"/>
                <a:gd name="T32" fmla="*/ 49 w 372"/>
                <a:gd name="T33" fmla="*/ 44 h 330"/>
                <a:gd name="T34" fmla="*/ 49 w 372"/>
                <a:gd name="T35" fmla="*/ 207 h 330"/>
                <a:gd name="T36" fmla="*/ 145 w 372"/>
                <a:gd name="T37" fmla="*/ 330 h 330"/>
                <a:gd name="T38" fmla="*/ 251 w 372"/>
                <a:gd name="T39" fmla="*/ 277 h 330"/>
                <a:gd name="T40" fmla="*/ 251 w 372"/>
                <a:gd name="T41" fmla="*/ 304 h 330"/>
                <a:gd name="T42" fmla="*/ 266 w 372"/>
                <a:gd name="T43" fmla="*/ 320 h 330"/>
                <a:gd name="T44" fmla="*/ 364 w 372"/>
                <a:gd name="T45" fmla="*/ 320 h 330"/>
                <a:gd name="T46" fmla="*/ 372 w 372"/>
                <a:gd name="T47" fmla="*/ 310 h 330"/>
                <a:gd name="T48" fmla="*/ 372 w 372"/>
                <a:gd name="T49" fmla="*/ 301 h 330"/>
                <a:gd name="T50" fmla="*/ 354 w 372"/>
                <a:gd name="T51" fmla="*/ 285 h 330"/>
                <a:gd name="T52" fmla="*/ 323 w 372"/>
                <a:gd name="T53" fmla="*/ 275 h 330"/>
                <a:gd name="T54" fmla="*/ 323 w 372"/>
                <a:gd name="T55" fmla="*/ 1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2" h="330">
                  <a:moveTo>
                    <a:pt x="323" y="15"/>
                  </a:moveTo>
                  <a:cubicBezTo>
                    <a:pt x="323" y="6"/>
                    <a:pt x="320" y="0"/>
                    <a:pt x="308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02" y="0"/>
                    <a:pt x="202" y="4"/>
                    <a:pt x="202" y="10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2" y="31"/>
                    <a:pt x="206" y="31"/>
                    <a:pt x="219" y="35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51" y="236"/>
                    <a:pt x="251" y="236"/>
                    <a:pt x="251" y="236"/>
                  </a:cubicBezTo>
                  <a:cubicBezTo>
                    <a:pt x="224" y="264"/>
                    <a:pt x="204" y="275"/>
                    <a:pt x="176" y="275"/>
                  </a:cubicBezTo>
                  <a:cubicBezTo>
                    <a:pt x="125" y="275"/>
                    <a:pt x="121" y="236"/>
                    <a:pt x="121" y="169"/>
                  </a:cubicBezTo>
                  <a:cubicBezTo>
                    <a:pt x="121" y="15"/>
                    <a:pt x="121" y="15"/>
                    <a:pt x="121" y="15"/>
                  </a:cubicBezTo>
                  <a:cubicBezTo>
                    <a:pt x="121" y="6"/>
                    <a:pt x="118" y="0"/>
                    <a:pt x="106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0"/>
                    <a:pt x="0" y="4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1"/>
                    <a:pt x="18" y="3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207"/>
                    <a:pt x="49" y="207"/>
                    <a:pt x="49" y="207"/>
                  </a:cubicBezTo>
                  <a:cubicBezTo>
                    <a:pt x="49" y="309"/>
                    <a:pt x="96" y="330"/>
                    <a:pt x="145" y="330"/>
                  </a:cubicBezTo>
                  <a:cubicBezTo>
                    <a:pt x="188" y="330"/>
                    <a:pt x="220" y="312"/>
                    <a:pt x="251" y="277"/>
                  </a:cubicBezTo>
                  <a:cubicBezTo>
                    <a:pt x="251" y="304"/>
                    <a:pt x="251" y="304"/>
                    <a:pt x="251" y="304"/>
                  </a:cubicBezTo>
                  <a:cubicBezTo>
                    <a:pt x="251" y="314"/>
                    <a:pt x="254" y="320"/>
                    <a:pt x="266" y="320"/>
                  </a:cubicBezTo>
                  <a:cubicBezTo>
                    <a:pt x="364" y="320"/>
                    <a:pt x="364" y="320"/>
                    <a:pt x="364" y="320"/>
                  </a:cubicBezTo>
                  <a:cubicBezTo>
                    <a:pt x="371" y="320"/>
                    <a:pt x="372" y="316"/>
                    <a:pt x="372" y="310"/>
                  </a:cubicBezTo>
                  <a:cubicBezTo>
                    <a:pt x="372" y="301"/>
                    <a:pt x="372" y="301"/>
                    <a:pt x="372" y="301"/>
                  </a:cubicBezTo>
                  <a:cubicBezTo>
                    <a:pt x="372" y="289"/>
                    <a:pt x="368" y="289"/>
                    <a:pt x="354" y="285"/>
                  </a:cubicBezTo>
                  <a:cubicBezTo>
                    <a:pt x="323" y="275"/>
                    <a:pt x="323" y="275"/>
                    <a:pt x="323" y="275"/>
                  </a:cubicBezTo>
                  <a:lnTo>
                    <a:pt x="323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" name="Freeform 13"/>
            <p:cNvSpPr>
              <a:spLocks noEditPoints="1"/>
            </p:cNvSpPr>
            <p:nvPr userDrawn="1"/>
          </p:nvSpPr>
          <p:spPr bwMode="auto">
            <a:xfrm>
              <a:off x="6140450" y="6348413"/>
              <a:ext cx="195263" cy="217488"/>
            </a:xfrm>
            <a:custGeom>
              <a:avLst/>
              <a:gdLst>
                <a:gd name="T0" fmla="*/ 289 w 307"/>
                <a:gd name="T1" fmla="*/ 295 h 340"/>
                <a:gd name="T2" fmla="*/ 258 w 307"/>
                <a:gd name="T3" fmla="*/ 285 h 340"/>
                <a:gd name="T4" fmla="*/ 258 w 307"/>
                <a:gd name="T5" fmla="*/ 106 h 340"/>
                <a:gd name="T6" fmla="*/ 130 w 307"/>
                <a:gd name="T7" fmla="*/ 0 h 340"/>
                <a:gd name="T8" fmla="*/ 45 w 307"/>
                <a:gd name="T9" fmla="*/ 12 h 340"/>
                <a:gd name="T10" fmla="*/ 22 w 307"/>
                <a:gd name="T11" fmla="*/ 39 h 340"/>
                <a:gd name="T12" fmla="*/ 18 w 307"/>
                <a:gd name="T13" fmla="*/ 74 h 340"/>
                <a:gd name="T14" fmla="*/ 24 w 307"/>
                <a:gd name="T15" fmla="*/ 84 h 340"/>
                <a:gd name="T16" fmla="*/ 43 w 307"/>
                <a:gd name="T17" fmla="*/ 76 h 340"/>
                <a:gd name="T18" fmla="*/ 125 w 307"/>
                <a:gd name="T19" fmla="*/ 54 h 340"/>
                <a:gd name="T20" fmla="*/ 185 w 307"/>
                <a:gd name="T21" fmla="*/ 118 h 340"/>
                <a:gd name="T22" fmla="*/ 185 w 307"/>
                <a:gd name="T23" fmla="*/ 151 h 340"/>
                <a:gd name="T24" fmla="*/ 63 w 307"/>
                <a:gd name="T25" fmla="*/ 176 h 340"/>
                <a:gd name="T26" fmla="*/ 0 w 307"/>
                <a:gd name="T27" fmla="*/ 250 h 340"/>
                <a:gd name="T28" fmla="*/ 83 w 307"/>
                <a:gd name="T29" fmla="*/ 340 h 340"/>
                <a:gd name="T30" fmla="*/ 185 w 307"/>
                <a:gd name="T31" fmla="*/ 290 h 340"/>
                <a:gd name="T32" fmla="*/ 185 w 307"/>
                <a:gd name="T33" fmla="*/ 314 h 340"/>
                <a:gd name="T34" fmla="*/ 200 w 307"/>
                <a:gd name="T35" fmla="*/ 330 h 340"/>
                <a:gd name="T36" fmla="*/ 298 w 307"/>
                <a:gd name="T37" fmla="*/ 330 h 340"/>
                <a:gd name="T38" fmla="*/ 307 w 307"/>
                <a:gd name="T39" fmla="*/ 320 h 340"/>
                <a:gd name="T40" fmla="*/ 307 w 307"/>
                <a:gd name="T41" fmla="*/ 311 h 340"/>
                <a:gd name="T42" fmla="*/ 289 w 307"/>
                <a:gd name="T43" fmla="*/ 295 h 340"/>
                <a:gd name="T44" fmla="*/ 185 w 307"/>
                <a:gd name="T45" fmla="*/ 254 h 340"/>
                <a:gd name="T46" fmla="*/ 116 w 307"/>
                <a:gd name="T47" fmla="*/ 285 h 340"/>
                <a:gd name="T48" fmla="*/ 78 w 307"/>
                <a:gd name="T49" fmla="*/ 244 h 340"/>
                <a:gd name="T50" fmla="*/ 114 w 307"/>
                <a:gd name="T51" fmla="*/ 201 h 340"/>
                <a:gd name="T52" fmla="*/ 185 w 307"/>
                <a:gd name="T53" fmla="*/ 184 h 340"/>
                <a:gd name="T54" fmla="*/ 185 w 307"/>
                <a:gd name="T55" fmla="*/ 25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7" h="340">
                  <a:moveTo>
                    <a:pt x="289" y="295"/>
                  </a:moveTo>
                  <a:cubicBezTo>
                    <a:pt x="258" y="285"/>
                    <a:pt x="258" y="285"/>
                    <a:pt x="258" y="285"/>
                  </a:cubicBezTo>
                  <a:cubicBezTo>
                    <a:pt x="258" y="106"/>
                    <a:pt x="258" y="106"/>
                    <a:pt x="258" y="106"/>
                  </a:cubicBezTo>
                  <a:cubicBezTo>
                    <a:pt x="258" y="27"/>
                    <a:pt x="202" y="0"/>
                    <a:pt x="130" y="0"/>
                  </a:cubicBezTo>
                  <a:cubicBezTo>
                    <a:pt x="87" y="0"/>
                    <a:pt x="52" y="10"/>
                    <a:pt x="45" y="12"/>
                  </a:cubicBezTo>
                  <a:cubicBezTo>
                    <a:pt x="27" y="17"/>
                    <a:pt x="24" y="21"/>
                    <a:pt x="22" y="39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81"/>
                    <a:pt x="20" y="84"/>
                    <a:pt x="24" y="84"/>
                  </a:cubicBezTo>
                  <a:cubicBezTo>
                    <a:pt x="30" y="84"/>
                    <a:pt x="38" y="79"/>
                    <a:pt x="43" y="76"/>
                  </a:cubicBezTo>
                  <a:cubicBezTo>
                    <a:pt x="65" y="64"/>
                    <a:pt x="98" y="54"/>
                    <a:pt x="125" y="54"/>
                  </a:cubicBezTo>
                  <a:cubicBezTo>
                    <a:pt x="182" y="54"/>
                    <a:pt x="185" y="92"/>
                    <a:pt x="185" y="118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63" y="176"/>
                    <a:pt x="63" y="176"/>
                    <a:pt x="63" y="176"/>
                  </a:cubicBezTo>
                  <a:cubicBezTo>
                    <a:pt x="22" y="184"/>
                    <a:pt x="0" y="203"/>
                    <a:pt x="0" y="250"/>
                  </a:cubicBezTo>
                  <a:cubicBezTo>
                    <a:pt x="0" y="302"/>
                    <a:pt x="27" y="340"/>
                    <a:pt x="83" y="340"/>
                  </a:cubicBezTo>
                  <a:cubicBezTo>
                    <a:pt x="119" y="340"/>
                    <a:pt x="145" y="328"/>
                    <a:pt x="185" y="290"/>
                  </a:cubicBezTo>
                  <a:cubicBezTo>
                    <a:pt x="185" y="314"/>
                    <a:pt x="185" y="314"/>
                    <a:pt x="185" y="314"/>
                  </a:cubicBezTo>
                  <a:cubicBezTo>
                    <a:pt x="185" y="324"/>
                    <a:pt x="188" y="330"/>
                    <a:pt x="200" y="330"/>
                  </a:cubicBezTo>
                  <a:cubicBezTo>
                    <a:pt x="298" y="330"/>
                    <a:pt x="298" y="330"/>
                    <a:pt x="298" y="330"/>
                  </a:cubicBezTo>
                  <a:cubicBezTo>
                    <a:pt x="305" y="330"/>
                    <a:pt x="307" y="326"/>
                    <a:pt x="307" y="320"/>
                  </a:cubicBezTo>
                  <a:cubicBezTo>
                    <a:pt x="307" y="311"/>
                    <a:pt x="307" y="311"/>
                    <a:pt x="307" y="311"/>
                  </a:cubicBezTo>
                  <a:cubicBezTo>
                    <a:pt x="307" y="299"/>
                    <a:pt x="303" y="299"/>
                    <a:pt x="289" y="295"/>
                  </a:cubicBezTo>
                  <a:close/>
                  <a:moveTo>
                    <a:pt x="185" y="254"/>
                  </a:moveTo>
                  <a:cubicBezTo>
                    <a:pt x="160" y="276"/>
                    <a:pt x="135" y="285"/>
                    <a:pt x="116" y="285"/>
                  </a:cubicBezTo>
                  <a:cubicBezTo>
                    <a:pt x="99" y="285"/>
                    <a:pt x="78" y="278"/>
                    <a:pt x="78" y="244"/>
                  </a:cubicBezTo>
                  <a:cubicBezTo>
                    <a:pt x="78" y="211"/>
                    <a:pt x="97" y="205"/>
                    <a:pt x="114" y="201"/>
                  </a:cubicBezTo>
                  <a:cubicBezTo>
                    <a:pt x="185" y="184"/>
                    <a:pt x="185" y="184"/>
                    <a:pt x="185" y="184"/>
                  </a:cubicBezTo>
                  <a:cubicBezTo>
                    <a:pt x="185" y="254"/>
                    <a:pt x="185" y="254"/>
                    <a:pt x="185" y="2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" name="Freeform 14"/>
            <p:cNvSpPr>
              <a:spLocks noEditPoints="1"/>
            </p:cNvSpPr>
            <p:nvPr userDrawn="1"/>
          </p:nvSpPr>
          <p:spPr bwMode="auto">
            <a:xfrm>
              <a:off x="6565900" y="6264275"/>
              <a:ext cx="222250" cy="301625"/>
            </a:xfrm>
            <a:custGeom>
              <a:avLst/>
              <a:gdLst>
                <a:gd name="T0" fmla="*/ 226 w 349"/>
                <a:gd name="T1" fmla="*/ 133 h 473"/>
                <a:gd name="T2" fmla="*/ 122 w 349"/>
                <a:gd name="T3" fmla="*/ 185 h 473"/>
                <a:gd name="T4" fmla="*/ 122 w 349"/>
                <a:gd name="T5" fmla="*/ 16 h 473"/>
                <a:gd name="T6" fmla="*/ 107 w 349"/>
                <a:gd name="T7" fmla="*/ 0 h 473"/>
                <a:gd name="T8" fmla="*/ 9 w 349"/>
                <a:gd name="T9" fmla="*/ 0 h 473"/>
                <a:gd name="T10" fmla="*/ 0 w 349"/>
                <a:gd name="T11" fmla="*/ 11 h 473"/>
                <a:gd name="T12" fmla="*/ 0 w 349"/>
                <a:gd name="T13" fmla="*/ 19 h 473"/>
                <a:gd name="T14" fmla="*/ 18 w 349"/>
                <a:gd name="T15" fmla="*/ 36 h 473"/>
                <a:gd name="T16" fmla="*/ 49 w 349"/>
                <a:gd name="T17" fmla="*/ 45 h 473"/>
                <a:gd name="T18" fmla="*/ 49 w 349"/>
                <a:gd name="T19" fmla="*/ 422 h 473"/>
                <a:gd name="T20" fmla="*/ 62 w 349"/>
                <a:gd name="T21" fmla="*/ 445 h 473"/>
                <a:gd name="T22" fmla="*/ 182 w 349"/>
                <a:gd name="T23" fmla="*/ 473 h 473"/>
                <a:gd name="T24" fmla="*/ 349 w 349"/>
                <a:gd name="T25" fmla="*/ 291 h 473"/>
                <a:gd name="T26" fmla="*/ 226 w 349"/>
                <a:gd name="T27" fmla="*/ 133 h 473"/>
                <a:gd name="T28" fmla="*/ 181 w 349"/>
                <a:gd name="T29" fmla="*/ 430 h 473"/>
                <a:gd name="T30" fmla="*/ 122 w 349"/>
                <a:gd name="T31" fmla="*/ 337 h 473"/>
                <a:gd name="T32" fmla="*/ 122 w 349"/>
                <a:gd name="T33" fmla="*/ 227 h 473"/>
                <a:gd name="T34" fmla="*/ 196 w 349"/>
                <a:gd name="T35" fmla="*/ 188 h 473"/>
                <a:gd name="T36" fmla="*/ 271 w 349"/>
                <a:gd name="T37" fmla="*/ 305 h 473"/>
                <a:gd name="T38" fmla="*/ 181 w 349"/>
                <a:gd name="T39" fmla="*/ 43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9" h="473">
                  <a:moveTo>
                    <a:pt x="226" y="133"/>
                  </a:moveTo>
                  <a:cubicBezTo>
                    <a:pt x="188" y="133"/>
                    <a:pt x="154" y="153"/>
                    <a:pt x="122" y="185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2" y="6"/>
                    <a:pt x="119" y="0"/>
                    <a:pt x="10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" y="0"/>
                    <a:pt x="0" y="4"/>
                    <a:pt x="0" y="1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2"/>
                    <a:pt x="18" y="36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22"/>
                    <a:pt x="49" y="422"/>
                    <a:pt x="49" y="422"/>
                  </a:cubicBezTo>
                  <a:cubicBezTo>
                    <a:pt x="49" y="431"/>
                    <a:pt x="50" y="438"/>
                    <a:pt x="62" y="445"/>
                  </a:cubicBezTo>
                  <a:cubicBezTo>
                    <a:pt x="83" y="458"/>
                    <a:pt x="135" y="473"/>
                    <a:pt x="182" y="473"/>
                  </a:cubicBezTo>
                  <a:cubicBezTo>
                    <a:pt x="287" y="473"/>
                    <a:pt x="349" y="399"/>
                    <a:pt x="349" y="291"/>
                  </a:cubicBezTo>
                  <a:cubicBezTo>
                    <a:pt x="349" y="182"/>
                    <a:pt x="287" y="133"/>
                    <a:pt x="226" y="133"/>
                  </a:cubicBezTo>
                  <a:close/>
                  <a:moveTo>
                    <a:pt x="181" y="430"/>
                  </a:moveTo>
                  <a:cubicBezTo>
                    <a:pt x="131" y="430"/>
                    <a:pt x="122" y="385"/>
                    <a:pt x="122" y="337"/>
                  </a:cubicBezTo>
                  <a:cubicBezTo>
                    <a:pt x="122" y="227"/>
                    <a:pt x="122" y="227"/>
                    <a:pt x="122" y="227"/>
                  </a:cubicBezTo>
                  <a:cubicBezTo>
                    <a:pt x="143" y="205"/>
                    <a:pt x="168" y="188"/>
                    <a:pt x="196" y="188"/>
                  </a:cubicBezTo>
                  <a:cubicBezTo>
                    <a:pt x="249" y="188"/>
                    <a:pt x="271" y="244"/>
                    <a:pt x="271" y="305"/>
                  </a:cubicBezTo>
                  <a:cubicBezTo>
                    <a:pt x="271" y="390"/>
                    <a:pt x="229" y="430"/>
                    <a:pt x="181" y="4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auto">
            <a:xfrm>
              <a:off x="7283450" y="6264275"/>
              <a:ext cx="222250" cy="301625"/>
            </a:xfrm>
            <a:custGeom>
              <a:avLst/>
              <a:gdLst>
                <a:gd name="T0" fmla="*/ 331 w 349"/>
                <a:gd name="T1" fmla="*/ 428 h 473"/>
                <a:gd name="T2" fmla="*/ 300 w 349"/>
                <a:gd name="T3" fmla="*/ 418 h 473"/>
                <a:gd name="T4" fmla="*/ 300 w 349"/>
                <a:gd name="T5" fmla="*/ 16 h 473"/>
                <a:gd name="T6" fmla="*/ 285 w 349"/>
                <a:gd name="T7" fmla="*/ 0 h 473"/>
                <a:gd name="T8" fmla="*/ 187 w 349"/>
                <a:gd name="T9" fmla="*/ 0 h 473"/>
                <a:gd name="T10" fmla="*/ 178 w 349"/>
                <a:gd name="T11" fmla="*/ 11 h 473"/>
                <a:gd name="T12" fmla="*/ 178 w 349"/>
                <a:gd name="T13" fmla="*/ 19 h 473"/>
                <a:gd name="T14" fmla="*/ 196 w 349"/>
                <a:gd name="T15" fmla="*/ 36 h 473"/>
                <a:gd name="T16" fmla="*/ 227 w 349"/>
                <a:gd name="T17" fmla="*/ 45 h 473"/>
                <a:gd name="T18" fmla="*/ 227 w 349"/>
                <a:gd name="T19" fmla="*/ 158 h 473"/>
                <a:gd name="T20" fmla="*/ 153 w 349"/>
                <a:gd name="T21" fmla="*/ 133 h 473"/>
                <a:gd name="T22" fmla="*/ 0 w 349"/>
                <a:gd name="T23" fmla="*/ 313 h 473"/>
                <a:gd name="T24" fmla="*/ 123 w 349"/>
                <a:gd name="T25" fmla="*/ 473 h 473"/>
                <a:gd name="T26" fmla="*/ 227 w 349"/>
                <a:gd name="T27" fmla="*/ 420 h 473"/>
                <a:gd name="T28" fmla="*/ 227 w 349"/>
                <a:gd name="T29" fmla="*/ 447 h 473"/>
                <a:gd name="T30" fmla="*/ 242 w 349"/>
                <a:gd name="T31" fmla="*/ 463 h 473"/>
                <a:gd name="T32" fmla="*/ 340 w 349"/>
                <a:gd name="T33" fmla="*/ 463 h 473"/>
                <a:gd name="T34" fmla="*/ 349 w 349"/>
                <a:gd name="T35" fmla="*/ 453 h 473"/>
                <a:gd name="T36" fmla="*/ 349 w 349"/>
                <a:gd name="T37" fmla="*/ 444 h 473"/>
                <a:gd name="T38" fmla="*/ 331 w 349"/>
                <a:gd name="T39" fmla="*/ 428 h 473"/>
                <a:gd name="T40" fmla="*/ 227 w 349"/>
                <a:gd name="T41" fmla="*/ 379 h 473"/>
                <a:gd name="T42" fmla="*/ 153 w 349"/>
                <a:gd name="T43" fmla="*/ 418 h 473"/>
                <a:gd name="T44" fmla="*/ 78 w 349"/>
                <a:gd name="T45" fmla="*/ 299 h 473"/>
                <a:gd name="T46" fmla="*/ 158 w 349"/>
                <a:gd name="T47" fmla="*/ 179 h 473"/>
                <a:gd name="T48" fmla="*/ 227 w 349"/>
                <a:gd name="T49" fmla="*/ 299 h 473"/>
                <a:gd name="T50" fmla="*/ 227 w 349"/>
                <a:gd name="T51" fmla="*/ 37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9" h="473">
                  <a:moveTo>
                    <a:pt x="331" y="428"/>
                  </a:moveTo>
                  <a:cubicBezTo>
                    <a:pt x="300" y="418"/>
                    <a:pt x="300" y="418"/>
                    <a:pt x="300" y="418"/>
                  </a:cubicBezTo>
                  <a:cubicBezTo>
                    <a:pt x="300" y="16"/>
                    <a:pt x="300" y="16"/>
                    <a:pt x="300" y="16"/>
                  </a:cubicBezTo>
                  <a:cubicBezTo>
                    <a:pt x="300" y="6"/>
                    <a:pt x="297" y="0"/>
                    <a:pt x="285" y="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79" y="0"/>
                    <a:pt x="178" y="4"/>
                    <a:pt x="178" y="11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31"/>
                    <a:pt x="182" y="32"/>
                    <a:pt x="196" y="36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158"/>
                    <a:pt x="227" y="158"/>
                    <a:pt x="227" y="158"/>
                  </a:cubicBezTo>
                  <a:cubicBezTo>
                    <a:pt x="216" y="148"/>
                    <a:pt x="191" y="133"/>
                    <a:pt x="153" y="133"/>
                  </a:cubicBezTo>
                  <a:cubicBezTo>
                    <a:pt x="82" y="133"/>
                    <a:pt x="0" y="185"/>
                    <a:pt x="0" y="313"/>
                  </a:cubicBezTo>
                  <a:cubicBezTo>
                    <a:pt x="0" y="425"/>
                    <a:pt x="62" y="473"/>
                    <a:pt x="123" y="473"/>
                  </a:cubicBezTo>
                  <a:cubicBezTo>
                    <a:pt x="162" y="473"/>
                    <a:pt x="195" y="453"/>
                    <a:pt x="227" y="420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27" y="457"/>
                    <a:pt x="230" y="463"/>
                    <a:pt x="242" y="463"/>
                  </a:cubicBezTo>
                  <a:cubicBezTo>
                    <a:pt x="340" y="463"/>
                    <a:pt x="340" y="463"/>
                    <a:pt x="340" y="463"/>
                  </a:cubicBezTo>
                  <a:cubicBezTo>
                    <a:pt x="347" y="463"/>
                    <a:pt x="349" y="459"/>
                    <a:pt x="349" y="453"/>
                  </a:cubicBezTo>
                  <a:cubicBezTo>
                    <a:pt x="349" y="444"/>
                    <a:pt x="349" y="444"/>
                    <a:pt x="349" y="444"/>
                  </a:cubicBezTo>
                  <a:cubicBezTo>
                    <a:pt x="349" y="432"/>
                    <a:pt x="345" y="432"/>
                    <a:pt x="331" y="428"/>
                  </a:cubicBezTo>
                  <a:close/>
                  <a:moveTo>
                    <a:pt x="227" y="379"/>
                  </a:moveTo>
                  <a:cubicBezTo>
                    <a:pt x="206" y="401"/>
                    <a:pt x="182" y="418"/>
                    <a:pt x="153" y="418"/>
                  </a:cubicBezTo>
                  <a:cubicBezTo>
                    <a:pt x="100" y="418"/>
                    <a:pt x="78" y="362"/>
                    <a:pt x="78" y="299"/>
                  </a:cubicBezTo>
                  <a:cubicBezTo>
                    <a:pt x="78" y="225"/>
                    <a:pt x="110" y="179"/>
                    <a:pt x="158" y="179"/>
                  </a:cubicBezTo>
                  <a:cubicBezTo>
                    <a:pt x="209" y="179"/>
                    <a:pt x="227" y="229"/>
                    <a:pt x="227" y="299"/>
                  </a:cubicBezTo>
                  <a:lnTo>
                    <a:pt x="227" y="3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" name="Freeform 16"/>
            <p:cNvSpPr>
              <a:spLocks noEditPoints="1"/>
            </p:cNvSpPr>
            <p:nvPr userDrawn="1"/>
          </p:nvSpPr>
          <p:spPr bwMode="auto">
            <a:xfrm>
              <a:off x="6816725" y="6348413"/>
              <a:ext cx="204788" cy="217488"/>
            </a:xfrm>
            <a:custGeom>
              <a:avLst/>
              <a:gdLst>
                <a:gd name="T0" fmla="*/ 168 w 322"/>
                <a:gd name="T1" fmla="*/ 0 h 340"/>
                <a:gd name="T2" fmla="*/ 0 w 322"/>
                <a:gd name="T3" fmla="*/ 178 h 340"/>
                <a:gd name="T4" fmla="*/ 154 w 322"/>
                <a:gd name="T5" fmla="*/ 340 h 340"/>
                <a:gd name="T6" fmla="*/ 322 w 322"/>
                <a:gd name="T7" fmla="*/ 162 h 340"/>
                <a:gd name="T8" fmla="*/ 168 w 322"/>
                <a:gd name="T9" fmla="*/ 0 h 340"/>
                <a:gd name="T10" fmla="*/ 162 w 322"/>
                <a:gd name="T11" fmla="*/ 294 h 340"/>
                <a:gd name="T12" fmla="*/ 76 w 322"/>
                <a:gd name="T13" fmla="*/ 170 h 340"/>
                <a:gd name="T14" fmla="*/ 162 w 322"/>
                <a:gd name="T15" fmla="*/ 46 h 340"/>
                <a:gd name="T16" fmla="*/ 248 w 322"/>
                <a:gd name="T17" fmla="*/ 170 h 340"/>
                <a:gd name="T18" fmla="*/ 162 w 322"/>
                <a:gd name="T19" fmla="*/ 29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2" h="340">
                  <a:moveTo>
                    <a:pt x="168" y="0"/>
                  </a:moveTo>
                  <a:cubicBezTo>
                    <a:pt x="56" y="0"/>
                    <a:pt x="0" y="86"/>
                    <a:pt x="0" y="178"/>
                  </a:cubicBezTo>
                  <a:cubicBezTo>
                    <a:pt x="0" y="264"/>
                    <a:pt x="48" y="340"/>
                    <a:pt x="154" y="340"/>
                  </a:cubicBezTo>
                  <a:cubicBezTo>
                    <a:pt x="266" y="340"/>
                    <a:pt x="322" y="254"/>
                    <a:pt x="322" y="162"/>
                  </a:cubicBezTo>
                  <a:cubicBezTo>
                    <a:pt x="322" y="76"/>
                    <a:pt x="273" y="0"/>
                    <a:pt x="168" y="0"/>
                  </a:cubicBezTo>
                  <a:close/>
                  <a:moveTo>
                    <a:pt x="162" y="294"/>
                  </a:moveTo>
                  <a:cubicBezTo>
                    <a:pt x="108" y="294"/>
                    <a:pt x="76" y="241"/>
                    <a:pt x="76" y="170"/>
                  </a:cubicBezTo>
                  <a:cubicBezTo>
                    <a:pt x="76" y="100"/>
                    <a:pt x="107" y="46"/>
                    <a:pt x="162" y="46"/>
                  </a:cubicBezTo>
                  <a:cubicBezTo>
                    <a:pt x="215" y="46"/>
                    <a:pt x="248" y="98"/>
                    <a:pt x="248" y="170"/>
                  </a:cubicBezTo>
                  <a:cubicBezTo>
                    <a:pt x="248" y="240"/>
                    <a:pt x="216" y="294"/>
                    <a:pt x="162" y="2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auto">
            <a:xfrm>
              <a:off x="8139113" y="6348413"/>
              <a:ext cx="155575" cy="217488"/>
            </a:xfrm>
            <a:custGeom>
              <a:avLst/>
              <a:gdLst>
                <a:gd name="T0" fmla="*/ 247 w 247"/>
                <a:gd name="T1" fmla="*/ 22 h 340"/>
                <a:gd name="T2" fmla="*/ 238 w 247"/>
                <a:gd name="T3" fmla="*/ 11 h 340"/>
                <a:gd name="T4" fmla="*/ 165 w 247"/>
                <a:gd name="T5" fmla="*/ 0 h 340"/>
                <a:gd name="T6" fmla="*/ 0 w 247"/>
                <a:gd name="T7" fmla="*/ 170 h 340"/>
                <a:gd name="T8" fmla="*/ 165 w 247"/>
                <a:gd name="T9" fmla="*/ 340 h 340"/>
                <a:gd name="T10" fmla="*/ 238 w 247"/>
                <a:gd name="T11" fmla="*/ 329 h 340"/>
                <a:gd name="T12" fmla="*/ 247 w 247"/>
                <a:gd name="T13" fmla="*/ 318 h 340"/>
                <a:gd name="T14" fmla="*/ 247 w 247"/>
                <a:gd name="T15" fmla="*/ 269 h 340"/>
                <a:gd name="T16" fmla="*/ 243 w 247"/>
                <a:gd name="T17" fmla="*/ 262 h 340"/>
                <a:gd name="T18" fmla="*/ 231 w 247"/>
                <a:gd name="T19" fmla="*/ 266 h 340"/>
                <a:gd name="T20" fmla="*/ 169 w 247"/>
                <a:gd name="T21" fmla="*/ 281 h 340"/>
                <a:gd name="T22" fmla="*/ 71 w 247"/>
                <a:gd name="T23" fmla="*/ 170 h 340"/>
                <a:gd name="T24" fmla="*/ 169 w 247"/>
                <a:gd name="T25" fmla="*/ 59 h 340"/>
                <a:gd name="T26" fmla="*/ 231 w 247"/>
                <a:gd name="T27" fmla="*/ 74 h 340"/>
                <a:gd name="T28" fmla="*/ 243 w 247"/>
                <a:gd name="T29" fmla="*/ 78 h 340"/>
                <a:gd name="T30" fmla="*/ 247 w 247"/>
                <a:gd name="T31" fmla="*/ 71 h 340"/>
                <a:gd name="T32" fmla="*/ 247 w 247"/>
                <a:gd name="T33" fmla="*/ 22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340">
                  <a:moveTo>
                    <a:pt x="247" y="22"/>
                  </a:moveTo>
                  <a:cubicBezTo>
                    <a:pt x="247" y="14"/>
                    <a:pt x="245" y="14"/>
                    <a:pt x="238" y="11"/>
                  </a:cubicBezTo>
                  <a:cubicBezTo>
                    <a:pt x="222" y="5"/>
                    <a:pt x="194" y="0"/>
                    <a:pt x="165" y="0"/>
                  </a:cubicBezTo>
                  <a:cubicBezTo>
                    <a:pt x="34" y="0"/>
                    <a:pt x="0" y="92"/>
                    <a:pt x="0" y="170"/>
                  </a:cubicBezTo>
                  <a:cubicBezTo>
                    <a:pt x="0" y="249"/>
                    <a:pt x="33" y="340"/>
                    <a:pt x="165" y="340"/>
                  </a:cubicBezTo>
                  <a:cubicBezTo>
                    <a:pt x="194" y="340"/>
                    <a:pt x="222" y="335"/>
                    <a:pt x="238" y="329"/>
                  </a:cubicBezTo>
                  <a:cubicBezTo>
                    <a:pt x="245" y="326"/>
                    <a:pt x="247" y="326"/>
                    <a:pt x="247" y="318"/>
                  </a:cubicBezTo>
                  <a:cubicBezTo>
                    <a:pt x="247" y="269"/>
                    <a:pt x="247" y="269"/>
                    <a:pt x="247" y="269"/>
                  </a:cubicBezTo>
                  <a:cubicBezTo>
                    <a:pt x="247" y="264"/>
                    <a:pt x="246" y="262"/>
                    <a:pt x="243" y="262"/>
                  </a:cubicBezTo>
                  <a:cubicBezTo>
                    <a:pt x="241" y="262"/>
                    <a:pt x="237" y="264"/>
                    <a:pt x="231" y="266"/>
                  </a:cubicBezTo>
                  <a:cubicBezTo>
                    <a:pt x="221" y="271"/>
                    <a:pt x="199" y="281"/>
                    <a:pt x="169" y="281"/>
                  </a:cubicBezTo>
                  <a:cubicBezTo>
                    <a:pt x="108" y="281"/>
                    <a:pt x="71" y="244"/>
                    <a:pt x="71" y="170"/>
                  </a:cubicBezTo>
                  <a:cubicBezTo>
                    <a:pt x="71" y="95"/>
                    <a:pt x="108" y="59"/>
                    <a:pt x="169" y="59"/>
                  </a:cubicBezTo>
                  <a:cubicBezTo>
                    <a:pt x="199" y="59"/>
                    <a:pt x="221" y="69"/>
                    <a:pt x="231" y="74"/>
                  </a:cubicBezTo>
                  <a:cubicBezTo>
                    <a:pt x="237" y="76"/>
                    <a:pt x="241" y="78"/>
                    <a:pt x="243" y="78"/>
                  </a:cubicBezTo>
                  <a:cubicBezTo>
                    <a:pt x="246" y="78"/>
                    <a:pt x="247" y="76"/>
                    <a:pt x="247" y="71"/>
                  </a:cubicBezTo>
                  <a:lnTo>
                    <a:pt x="247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7542213" y="6354763"/>
              <a:ext cx="200025" cy="211138"/>
            </a:xfrm>
            <a:custGeom>
              <a:avLst/>
              <a:gdLst>
                <a:gd name="T0" fmla="*/ 9 w 317"/>
                <a:gd name="T1" fmla="*/ 0 h 330"/>
                <a:gd name="T2" fmla="*/ 0 w 317"/>
                <a:gd name="T3" fmla="*/ 10 h 330"/>
                <a:gd name="T4" fmla="*/ 0 w 317"/>
                <a:gd name="T5" fmla="*/ 19 h 330"/>
                <a:gd name="T6" fmla="*/ 18 w 317"/>
                <a:gd name="T7" fmla="*/ 35 h 330"/>
                <a:gd name="T8" fmla="*/ 49 w 317"/>
                <a:gd name="T9" fmla="*/ 44 h 330"/>
                <a:gd name="T10" fmla="*/ 49 w 317"/>
                <a:gd name="T11" fmla="*/ 193 h 330"/>
                <a:gd name="T12" fmla="*/ 152 w 317"/>
                <a:gd name="T13" fmla="*/ 330 h 330"/>
                <a:gd name="T14" fmla="*/ 247 w 317"/>
                <a:gd name="T15" fmla="*/ 280 h 330"/>
                <a:gd name="T16" fmla="*/ 249 w 317"/>
                <a:gd name="T17" fmla="*/ 280 h 330"/>
                <a:gd name="T18" fmla="*/ 249 w 317"/>
                <a:gd name="T19" fmla="*/ 312 h 330"/>
                <a:gd name="T20" fmla="*/ 257 w 317"/>
                <a:gd name="T21" fmla="*/ 320 h 330"/>
                <a:gd name="T22" fmla="*/ 309 w 317"/>
                <a:gd name="T23" fmla="*/ 320 h 330"/>
                <a:gd name="T24" fmla="*/ 317 w 317"/>
                <a:gd name="T25" fmla="*/ 312 h 330"/>
                <a:gd name="T26" fmla="*/ 317 w 317"/>
                <a:gd name="T27" fmla="*/ 8 h 330"/>
                <a:gd name="T28" fmla="*/ 309 w 317"/>
                <a:gd name="T29" fmla="*/ 0 h 330"/>
                <a:gd name="T30" fmla="*/ 255 w 317"/>
                <a:gd name="T31" fmla="*/ 0 h 330"/>
                <a:gd name="T32" fmla="*/ 247 w 317"/>
                <a:gd name="T33" fmla="*/ 8 h 330"/>
                <a:gd name="T34" fmla="*/ 247 w 317"/>
                <a:gd name="T35" fmla="*/ 226 h 330"/>
                <a:gd name="T36" fmla="*/ 173 w 317"/>
                <a:gd name="T37" fmla="*/ 268 h 330"/>
                <a:gd name="T38" fmla="*/ 119 w 317"/>
                <a:gd name="T39" fmla="*/ 173 h 330"/>
                <a:gd name="T40" fmla="*/ 119 w 317"/>
                <a:gd name="T41" fmla="*/ 8 h 330"/>
                <a:gd name="T42" fmla="*/ 111 w 317"/>
                <a:gd name="T43" fmla="*/ 0 h 330"/>
                <a:gd name="T44" fmla="*/ 9 w 317"/>
                <a:gd name="T45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7" h="330">
                  <a:moveTo>
                    <a:pt x="9" y="0"/>
                  </a:moveTo>
                  <a:cubicBezTo>
                    <a:pt x="1" y="0"/>
                    <a:pt x="0" y="4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1"/>
                    <a:pt x="18" y="3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193"/>
                    <a:pt x="49" y="193"/>
                    <a:pt x="49" y="193"/>
                  </a:cubicBezTo>
                  <a:cubicBezTo>
                    <a:pt x="49" y="306"/>
                    <a:pt x="99" y="330"/>
                    <a:pt x="152" y="330"/>
                  </a:cubicBezTo>
                  <a:cubicBezTo>
                    <a:pt x="194" y="330"/>
                    <a:pt x="221" y="314"/>
                    <a:pt x="247" y="280"/>
                  </a:cubicBezTo>
                  <a:cubicBezTo>
                    <a:pt x="249" y="280"/>
                    <a:pt x="249" y="280"/>
                    <a:pt x="249" y="280"/>
                  </a:cubicBezTo>
                  <a:cubicBezTo>
                    <a:pt x="249" y="312"/>
                    <a:pt x="249" y="312"/>
                    <a:pt x="249" y="312"/>
                  </a:cubicBezTo>
                  <a:cubicBezTo>
                    <a:pt x="249" y="318"/>
                    <a:pt x="251" y="320"/>
                    <a:pt x="257" y="320"/>
                  </a:cubicBezTo>
                  <a:cubicBezTo>
                    <a:pt x="309" y="320"/>
                    <a:pt x="309" y="320"/>
                    <a:pt x="309" y="320"/>
                  </a:cubicBezTo>
                  <a:cubicBezTo>
                    <a:pt x="315" y="320"/>
                    <a:pt x="317" y="318"/>
                    <a:pt x="317" y="312"/>
                  </a:cubicBezTo>
                  <a:cubicBezTo>
                    <a:pt x="317" y="8"/>
                    <a:pt x="317" y="8"/>
                    <a:pt x="317" y="8"/>
                  </a:cubicBezTo>
                  <a:cubicBezTo>
                    <a:pt x="317" y="2"/>
                    <a:pt x="315" y="0"/>
                    <a:pt x="309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49" y="0"/>
                    <a:pt x="247" y="2"/>
                    <a:pt x="247" y="8"/>
                  </a:cubicBezTo>
                  <a:cubicBezTo>
                    <a:pt x="247" y="226"/>
                    <a:pt x="247" y="226"/>
                    <a:pt x="247" y="226"/>
                  </a:cubicBezTo>
                  <a:cubicBezTo>
                    <a:pt x="227" y="255"/>
                    <a:pt x="202" y="268"/>
                    <a:pt x="173" y="268"/>
                  </a:cubicBezTo>
                  <a:cubicBezTo>
                    <a:pt x="122" y="268"/>
                    <a:pt x="119" y="231"/>
                    <a:pt x="119" y="173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19" y="2"/>
                    <a:pt x="116" y="0"/>
                    <a:pt x="111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7799388" y="6348413"/>
              <a:ext cx="295275" cy="211138"/>
            </a:xfrm>
            <a:custGeom>
              <a:avLst/>
              <a:gdLst>
                <a:gd name="T0" fmla="*/ 0 w 467"/>
                <a:gd name="T1" fmla="*/ 322 h 330"/>
                <a:gd name="T2" fmla="*/ 8 w 467"/>
                <a:gd name="T3" fmla="*/ 330 h 330"/>
                <a:gd name="T4" fmla="*/ 62 w 467"/>
                <a:gd name="T5" fmla="*/ 330 h 330"/>
                <a:gd name="T6" fmla="*/ 70 w 467"/>
                <a:gd name="T7" fmla="*/ 322 h 330"/>
                <a:gd name="T8" fmla="*/ 70 w 467"/>
                <a:gd name="T9" fmla="*/ 104 h 330"/>
                <a:gd name="T10" fmla="*/ 145 w 467"/>
                <a:gd name="T11" fmla="*/ 62 h 330"/>
                <a:gd name="T12" fmla="*/ 198 w 467"/>
                <a:gd name="T13" fmla="*/ 157 h 330"/>
                <a:gd name="T14" fmla="*/ 198 w 467"/>
                <a:gd name="T15" fmla="*/ 322 h 330"/>
                <a:gd name="T16" fmla="*/ 206 w 467"/>
                <a:gd name="T17" fmla="*/ 330 h 330"/>
                <a:gd name="T18" fmla="*/ 261 w 467"/>
                <a:gd name="T19" fmla="*/ 330 h 330"/>
                <a:gd name="T20" fmla="*/ 268 w 467"/>
                <a:gd name="T21" fmla="*/ 322 h 330"/>
                <a:gd name="T22" fmla="*/ 268 w 467"/>
                <a:gd name="T23" fmla="*/ 104 h 330"/>
                <a:gd name="T24" fmla="*/ 343 w 467"/>
                <a:gd name="T25" fmla="*/ 62 h 330"/>
                <a:gd name="T26" fmla="*/ 397 w 467"/>
                <a:gd name="T27" fmla="*/ 157 h 330"/>
                <a:gd name="T28" fmla="*/ 397 w 467"/>
                <a:gd name="T29" fmla="*/ 322 h 330"/>
                <a:gd name="T30" fmla="*/ 405 w 467"/>
                <a:gd name="T31" fmla="*/ 330 h 330"/>
                <a:gd name="T32" fmla="*/ 459 w 467"/>
                <a:gd name="T33" fmla="*/ 330 h 330"/>
                <a:gd name="T34" fmla="*/ 467 w 467"/>
                <a:gd name="T35" fmla="*/ 322 h 330"/>
                <a:gd name="T36" fmla="*/ 467 w 467"/>
                <a:gd name="T37" fmla="*/ 137 h 330"/>
                <a:gd name="T38" fmla="*/ 363 w 467"/>
                <a:gd name="T39" fmla="*/ 0 h 330"/>
                <a:gd name="T40" fmla="*/ 253 w 467"/>
                <a:gd name="T41" fmla="*/ 54 h 330"/>
                <a:gd name="T42" fmla="*/ 165 w 467"/>
                <a:gd name="T43" fmla="*/ 0 h 330"/>
                <a:gd name="T44" fmla="*/ 70 w 467"/>
                <a:gd name="T45" fmla="*/ 50 h 330"/>
                <a:gd name="T46" fmla="*/ 68 w 467"/>
                <a:gd name="T47" fmla="*/ 50 h 330"/>
                <a:gd name="T48" fmla="*/ 68 w 467"/>
                <a:gd name="T49" fmla="*/ 18 h 330"/>
                <a:gd name="T50" fmla="*/ 60 w 467"/>
                <a:gd name="T51" fmla="*/ 10 h 330"/>
                <a:gd name="T52" fmla="*/ 8 w 467"/>
                <a:gd name="T53" fmla="*/ 10 h 330"/>
                <a:gd name="T54" fmla="*/ 0 w 467"/>
                <a:gd name="T55" fmla="*/ 18 h 330"/>
                <a:gd name="T56" fmla="*/ 0 w 467"/>
                <a:gd name="T57" fmla="*/ 32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7" h="330">
                  <a:moveTo>
                    <a:pt x="0" y="322"/>
                  </a:moveTo>
                  <a:cubicBezTo>
                    <a:pt x="0" y="328"/>
                    <a:pt x="2" y="330"/>
                    <a:pt x="8" y="330"/>
                  </a:cubicBezTo>
                  <a:cubicBezTo>
                    <a:pt x="62" y="330"/>
                    <a:pt x="62" y="330"/>
                    <a:pt x="62" y="330"/>
                  </a:cubicBezTo>
                  <a:cubicBezTo>
                    <a:pt x="68" y="330"/>
                    <a:pt x="70" y="328"/>
                    <a:pt x="70" y="32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91" y="75"/>
                    <a:pt x="115" y="62"/>
                    <a:pt x="145" y="62"/>
                  </a:cubicBezTo>
                  <a:cubicBezTo>
                    <a:pt x="196" y="62"/>
                    <a:pt x="198" y="99"/>
                    <a:pt x="198" y="157"/>
                  </a:cubicBezTo>
                  <a:cubicBezTo>
                    <a:pt x="198" y="322"/>
                    <a:pt x="198" y="322"/>
                    <a:pt x="198" y="322"/>
                  </a:cubicBezTo>
                  <a:cubicBezTo>
                    <a:pt x="198" y="328"/>
                    <a:pt x="200" y="330"/>
                    <a:pt x="206" y="330"/>
                  </a:cubicBezTo>
                  <a:cubicBezTo>
                    <a:pt x="261" y="330"/>
                    <a:pt x="261" y="330"/>
                    <a:pt x="261" y="330"/>
                  </a:cubicBezTo>
                  <a:cubicBezTo>
                    <a:pt x="267" y="330"/>
                    <a:pt x="268" y="328"/>
                    <a:pt x="268" y="322"/>
                  </a:cubicBezTo>
                  <a:cubicBezTo>
                    <a:pt x="268" y="104"/>
                    <a:pt x="268" y="104"/>
                    <a:pt x="268" y="104"/>
                  </a:cubicBezTo>
                  <a:cubicBezTo>
                    <a:pt x="289" y="75"/>
                    <a:pt x="313" y="62"/>
                    <a:pt x="343" y="62"/>
                  </a:cubicBezTo>
                  <a:cubicBezTo>
                    <a:pt x="394" y="62"/>
                    <a:pt x="397" y="99"/>
                    <a:pt x="397" y="157"/>
                  </a:cubicBezTo>
                  <a:cubicBezTo>
                    <a:pt x="397" y="322"/>
                    <a:pt x="397" y="322"/>
                    <a:pt x="397" y="322"/>
                  </a:cubicBezTo>
                  <a:cubicBezTo>
                    <a:pt x="397" y="328"/>
                    <a:pt x="399" y="330"/>
                    <a:pt x="405" y="330"/>
                  </a:cubicBezTo>
                  <a:cubicBezTo>
                    <a:pt x="459" y="330"/>
                    <a:pt x="459" y="330"/>
                    <a:pt x="459" y="330"/>
                  </a:cubicBezTo>
                  <a:cubicBezTo>
                    <a:pt x="465" y="330"/>
                    <a:pt x="467" y="328"/>
                    <a:pt x="467" y="322"/>
                  </a:cubicBezTo>
                  <a:cubicBezTo>
                    <a:pt x="467" y="137"/>
                    <a:pt x="467" y="137"/>
                    <a:pt x="467" y="137"/>
                  </a:cubicBezTo>
                  <a:cubicBezTo>
                    <a:pt x="467" y="23"/>
                    <a:pt x="417" y="0"/>
                    <a:pt x="363" y="0"/>
                  </a:cubicBezTo>
                  <a:cubicBezTo>
                    <a:pt x="316" y="0"/>
                    <a:pt x="283" y="18"/>
                    <a:pt x="253" y="54"/>
                  </a:cubicBezTo>
                  <a:cubicBezTo>
                    <a:pt x="235" y="12"/>
                    <a:pt x="201" y="0"/>
                    <a:pt x="165" y="0"/>
                  </a:cubicBezTo>
                  <a:cubicBezTo>
                    <a:pt x="124" y="0"/>
                    <a:pt x="97" y="16"/>
                    <a:pt x="70" y="5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8" y="12"/>
                    <a:pt x="65" y="10"/>
                    <a:pt x="60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2" y="10"/>
                    <a:pt x="0" y="12"/>
                    <a:pt x="0" y="18"/>
                  </a:cubicBezTo>
                  <a:lnTo>
                    <a:pt x="0" y="3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830333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4.emf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22000" y="1814635"/>
            <a:ext cx="8100000" cy="41253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6414409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fld id="{F634A5A2-AA2C-49A7-ADA6-CC9270D05D5B}" type="datetime1">
              <a:rPr lang="en-US" smtClean="0"/>
              <a:t>2/27/2024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6414409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Rechthoek 6"/>
          <p:cNvSpPr/>
          <p:nvPr/>
        </p:nvSpPr>
        <p:spPr>
          <a:xfrm>
            <a:off x="522000" y="594000"/>
            <a:ext cx="8100000" cy="5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/>
        </p:nvSpPr>
        <p:spPr>
          <a:xfrm>
            <a:off x="522000" y="6264000"/>
            <a:ext cx="81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0" y="6415200"/>
            <a:ext cx="1104790" cy="1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1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hdr="0" ftr="0" dt="0"/>
  <p:txStyles>
    <p:titleStyle>
      <a:lvl1pPr algn="l" defTabSz="914400" rtl="0" eaLnBrk="1" latinLnBrk="0" hangingPunct="1">
        <a:lnSpc>
          <a:spcPts val="42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2263" indent="-322263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325438" algn="l" defTabSz="914400" rtl="0" eaLnBrk="1" latinLnBrk="0" hangingPunct="1">
        <a:lnSpc>
          <a:spcPts val="2500"/>
        </a:lnSpc>
        <a:spcBef>
          <a:spcPts val="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9963" indent="-323850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93813" indent="-322263" algn="l" defTabSz="914400" rtl="0" eaLnBrk="1" latinLnBrk="0" hangingPunct="1">
        <a:lnSpc>
          <a:spcPts val="2500"/>
        </a:lnSpc>
        <a:spcBef>
          <a:spcPts val="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19250" indent="-323850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22000" y="1814635"/>
            <a:ext cx="8100000" cy="41253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6588000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6588000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588000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Rechthoek 6"/>
          <p:cNvSpPr/>
          <p:nvPr userDrawn="1"/>
        </p:nvSpPr>
        <p:spPr bwMode="gray">
          <a:xfrm>
            <a:off x="522000" y="594000"/>
            <a:ext cx="8100000" cy="5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 userDrawn="1"/>
        </p:nvSpPr>
        <p:spPr>
          <a:xfrm>
            <a:off x="522000" y="6264000"/>
            <a:ext cx="81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D0777F7-783D-43EB-B9E0-D5445E7DFD4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451200"/>
            <a:ext cx="1155600" cy="26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457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ts val="42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2263" indent="-322263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325438" algn="l" defTabSz="914400" rtl="0" eaLnBrk="1" latinLnBrk="0" hangingPunct="1">
        <a:lnSpc>
          <a:spcPts val="2500"/>
        </a:lnSpc>
        <a:spcBef>
          <a:spcPts val="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9963" indent="-323850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93813" indent="-322263" algn="l" defTabSz="914400" rtl="0" eaLnBrk="1" latinLnBrk="0" hangingPunct="1">
        <a:lnSpc>
          <a:spcPts val="2500"/>
        </a:lnSpc>
        <a:spcBef>
          <a:spcPts val="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19250" indent="-323850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:%20https:/academischewerkplaatsamphi.nl/publicaties/publicaties-infectieziektebestrijding/telearena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netherlands.cochrane.org/beoordelingsformulieren-en-andere-download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netherlands.cochrane.org/beoordelingsformulieren-en-andere-downloads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Relationship Id="rId14" Type="http://schemas.openxmlformats.org/officeDocument/2006/relationships/image" Target="../media/image30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casp-uk.net/checklists/casp-rct-randomised-controlled-trial-checklist.pdf" TargetMode="External"/><Relationship Id="rId2" Type="http://schemas.openxmlformats.org/officeDocument/2006/relationships/hyperlink" Target="https://www.eurosurveillance.org/content/10.2807/1560-7917.ES.2017.22.19.30532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casp-uk.net/checklists/casp-rct-randomised-controlled-trial-checklist.pdf" TargetMode="External"/><Relationship Id="rId2" Type="http://schemas.openxmlformats.org/officeDocument/2006/relationships/hyperlink" Target="https://www.eurosurveillance.org/content/10.2807/1560-7917.ES.2017.22.19.30532" TargetMode="Externa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Loes.Papeleu-vanLeeuwen@radboudumc.nl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6000" y="1424094"/>
            <a:ext cx="7452000" cy="533400"/>
          </a:xfrm>
        </p:spPr>
        <p:txBody>
          <a:bodyPr/>
          <a:lstStyle/>
          <a:p>
            <a:r>
              <a:rPr lang="nl-NL" sz="2800" b="1" dirty="0" err="1"/>
              <a:t>Tele</a:t>
            </a:r>
            <a:r>
              <a:rPr lang="nl-NL" sz="2800" b="1" dirty="0"/>
              <a:t>-ARENA 2024</a:t>
            </a:r>
          </a:p>
          <a:p>
            <a:r>
              <a:rPr lang="nl-NL" sz="2800" b="1" i="1" dirty="0" err="1"/>
              <a:t>Join</a:t>
            </a:r>
            <a:r>
              <a:rPr lang="nl-NL" sz="2800" b="1" i="1" dirty="0"/>
              <a:t> </a:t>
            </a:r>
            <a:r>
              <a:rPr lang="nl-NL" sz="2800" b="1" i="1" dirty="0" err="1"/>
              <a:t>the</a:t>
            </a:r>
            <a:r>
              <a:rPr lang="nl-NL" sz="2800" b="1" i="1" dirty="0"/>
              <a:t> </a:t>
            </a:r>
            <a:r>
              <a:rPr lang="nl-NL" sz="2800" b="1" i="1" dirty="0" err="1"/>
              <a:t>journal</a:t>
            </a:r>
            <a:r>
              <a:rPr lang="nl-NL" sz="2800" b="1" i="1" dirty="0"/>
              <a:t> club</a:t>
            </a:r>
          </a:p>
          <a:p>
            <a:pPr>
              <a:lnSpc>
                <a:spcPts val="2000"/>
              </a:lnSpc>
            </a:pPr>
            <a:r>
              <a:rPr lang="nl-NL" sz="2000" b="1" i="1" dirty="0"/>
              <a:t>Theorie en praktijkervaring bij het opzetten van een </a:t>
            </a:r>
            <a:r>
              <a:rPr lang="nl-NL" sz="2000" b="1" i="1" dirty="0" err="1"/>
              <a:t>journal</a:t>
            </a:r>
            <a:r>
              <a:rPr lang="nl-NL" sz="2000" b="1" i="1" dirty="0"/>
              <a:t> club</a:t>
            </a:r>
          </a:p>
          <a:p>
            <a:r>
              <a:rPr lang="nl-NL" sz="2800" b="1" dirty="0"/>
              <a:t> 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846000" y="2895601"/>
            <a:ext cx="7764600" cy="1901552"/>
          </a:xfrm>
        </p:spPr>
        <p:txBody>
          <a:bodyPr/>
          <a:lstStyle/>
          <a:p>
            <a:r>
              <a:rPr lang="nl-NL" sz="1800" dirty="0"/>
              <a:t>6 februari 2024 </a:t>
            </a:r>
          </a:p>
          <a:p>
            <a:r>
              <a:rPr lang="nl-NL" sz="1400" dirty="0"/>
              <a:t>Academische werkplaats AMPHI, </a:t>
            </a:r>
            <a:r>
              <a:rPr lang="nl-NL" sz="1400" dirty="0" err="1"/>
              <a:t>afd</a:t>
            </a:r>
            <a:r>
              <a:rPr lang="nl-NL" sz="1400" dirty="0"/>
              <a:t> Eerstelijnsgeneeskunde, Radboudumc:</a:t>
            </a:r>
          </a:p>
          <a:p>
            <a:r>
              <a:rPr lang="nl-NL" sz="1400" dirty="0"/>
              <a:t>Ellen van Jaarsveld, senior epidemioloog</a:t>
            </a:r>
          </a:p>
          <a:p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Stijn Raven, arts M+G, senior onderzoeker</a:t>
            </a:r>
          </a:p>
          <a:p>
            <a:r>
              <a:rPr lang="nl-NL" sz="1400" dirty="0">
                <a:latin typeface="Calibri" panose="020F0502020204030204" pitchFamily="34" charset="0"/>
              </a:rPr>
              <a:t>Suzanne Smit, senior onderzoeker</a:t>
            </a:r>
          </a:p>
          <a:p>
            <a:r>
              <a:rPr lang="nl-NL" sz="1400" dirty="0">
                <a:latin typeface="Calibri" panose="020F0502020204030204" pitchFamily="34" charset="0"/>
              </a:rPr>
              <a:t>Marthe Zeldenrust, AIOS M+G, GGD RU                                                                       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5029200" y="762000"/>
            <a:ext cx="3581400" cy="6858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(</a:t>
            </a:r>
            <a:r>
              <a:rPr kumimoji="0" lang="nl-NL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Tele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-)ARENA </a:t>
            </a: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2" name="Groep 12"/>
          <p:cNvGrpSpPr/>
          <p:nvPr/>
        </p:nvGrpSpPr>
        <p:grpSpPr>
          <a:xfrm>
            <a:off x="7401399" y="1435947"/>
            <a:ext cx="1076310" cy="533400"/>
            <a:chOff x="5121859" y="4876800"/>
            <a:chExt cx="3564941" cy="1714500"/>
          </a:xfrm>
        </p:grpSpPr>
        <p:pic>
          <p:nvPicPr>
            <p:cNvPr id="8" name="Picture 4" descr="C:\Documents and Settings\z840128\Local Settings\Temporary Internet Files\Content.IE5\3VZ1X55L\MC900157775[1].wm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6874459" y="4876800"/>
              <a:ext cx="1812341" cy="1714500"/>
            </a:xfrm>
            <a:prstGeom prst="rect">
              <a:avLst/>
            </a:prstGeom>
            <a:noFill/>
          </p:spPr>
        </p:pic>
        <p:pic>
          <p:nvPicPr>
            <p:cNvPr id="9" name="Picture 6" descr="C:\Documents and Settings\z840128\Local Settings\Temporary Internet Files\Content.IE5\OS0XOXER\MC900335784[1].wmf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5121859" y="4953000"/>
              <a:ext cx="1592729" cy="1600200"/>
            </a:xfrm>
            <a:prstGeom prst="rect">
              <a:avLst/>
            </a:prstGeom>
            <a:noFill/>
          </p:spPr>
        </p:pic>
      </p:grpSp>
      <p:pic>
        <p:nvPicPr>
          <p:cNvPr id="10" name="Afbeelding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43000" y="5715000"/>
            <a:ext cx="2861669" cy="948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06E01BE-B79B-3686-AE53-B75453F9A6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2679" y="3527999"/>
            <a:ext cx="2538307" cy="2538307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C60C97C6-A00B-0C7C-62BE-89AC3FE564BF}"/>
              </a:ext>
            </a:extLst>
          </p:cNvPr>
          <p:cNvSpPr txBox="1"/>
          <p:nvPr/>
        </p:nvSpPr>
        <p:spPr>
          <a:xfrm>
            <a:off x="2590800" y="4764632"/>
            <a:ext cx="454075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Ga naar www.menti.com</a:t>
            </a:r>
          </a:p>
          <a:p>
            <a:r>
              <a:rPr lang="nl-NL" sz="1600" dirty="0"/>
              <a:t>Code</a:t>
            </a:r>
            <a:r>
              <a:rPr lang="nl-NL" sz="2000" dirty="0"/>
              <a:t>:</a:t>
            </a:r>
          </a:p>
          <a:p>
            <a:r>
              <a:rPr lang="nl-NL" sz="2800" dirty="0"/>
              <a:t>6412 3085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2F3D9E-6446-CBE6-9C5D-5D76A9538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400" dirty="0"/>
              <a:t>Effectieve </a:t>
            </a:r>
            <a:r>
              <a:rPr lang="nl-NL" sz="3400" dirty="0" err="1"/>
              <a:t>journal</a:t>
            </a:r>
            <a:r>
              <a:rPr lang="nl-NL" sz="3400" dirty="0"/>
              <a:t> club organiseren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DCE0C4-F8F4-55EF-208A-FFF797822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000" y="1814635"/>
            <a:ext cx="8393400" cy="4125365"/>
          </a:xfrm>
        </p:spPr>
        <p:txBody>
          <a:bodyPr/>
          <a:lstStyle/>
          <a:p>
            <a:pPr marL="0" indent="0">
              <a:buNone/>
            </a:pPr>
            <a:r>
              <a:rPr lang="nl-NL" sz="1600" dirty="0"/>
              <a:t>Organisatie van een effectieve </a:t>
            </a:r>
            <a:r>
              <a:rPr lang="nl-NL" sz="1600" dirty="0" err="1"/>
              <a:t>journal</a:t>
            </a:r>
            <a:r>
              <a:rPr lang="nl-NL" sz="1600" dirty="0"/>
              <a:t> club* - stel jezelf de volgende vragen: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600" dirty="0"/>
              <a:t>Wie is de doelgroep? </a:t>
            </a:r>
          </a:p>
          <a:p>
            <a:pPr marL="668337" lvl="1" indent="-342900"/>
            <a:r>
              <a:rPr lang="nl-NL" sz="1600" dirty="0"/>
              <a:t>Mensen met dezelfde discipline of interesse</a:t>
            </a:r>
          </a:p>
          <a:p>
            <a:pPr marL="668337" lvl="1" indent="-342900"/>
            <a:endParaRPr lang="nl-NL" sz="1600" dirty="0"/>
          </a:p>
          <a:p>
            <a:pPr marL="342900" indent="-342900">
              <a:buFont typeface="+mj-lt"/>
              <a:buAutoNum type="arabicPeriod"/>
            </a:pPr>
            <a:r>
              <a:rPr lang="nl-NL" sz="1600" dirty="0"/>
              <a:t>Wat zijn passende periodieke bijeenkomst tijden?</a:t>
            </a:r>
          </a:p>
          <a:p>
            <a:pPr lvl="1"/>
            <a:r>
              <a:rPr lang="nl-NL" sz="1600" dirty="0"/>
              <a:t>Bijvoorbeeld maandelijks</a:t>
            </a:r>
          </a:p>
          <a:p>
            <a:pPr lvl="1"/>
            <a:r>
              <a:rPr lang="nl-NL" sz="1600" dirty="0"/>
              <a:t>Passende bijeenkomst tijden en incentives (bijvoorbeeld zorgen voor eten en drinken)</a:t>
            </a:r>
          </a:p>
          <a:p>
            <a:pPr marL="342900" indent="-342900">
              <a:buFont typeface="+mj-lt"/>
              <a:buAutoNum type="arabicPeriod"/>
            </a:pPr>
            <a:endParaRPr lang="nl-NL" sz="1600" dirty="0"/>
          </a:p>
          <a:p>
            <a:pPr marL="342900" indent="-342900">
              <a:buFont typeface="+mj-lt"/>
              <a:buAutoNum type="arabicPeriod"/>
            </a:pPr>
            <a:endParaRPr lang="nl-NL" sz="16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586BE82-B786-9D93-8AE6-E6CC002734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A7C9CCD-61E2-A8B2-5B77-76C884C0296D}"/>
              </a:ext>
            </a:extLst>
          </p:cNvPr>
          <p:cNvSpPr txBox="1"/>
          <p:nvPr/>
        </p:nvSpPr>
        <p:spPr>
          <a:xfrm>
            <a:off x="914400" y="6334780"/>
            <a:ext cx="6090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/>
              <a:t>*</a:t>
            </a:r>
            <a:r>
              <a:rPr lang="nl-NL" sz="1000" dirty="0" err="1"/>
              <a:t>Deenadayalan</a:t>
            </a:r>
            <a:r>
              <a:rPr lang="nl-NL" sz="1000" dirty="0"/>
              <a:t> Y, </a:t>
            </a:r>
            <a:r>
              <a:rPr lang="nl-NL" sz="1000" dirty="0" err="1"/>
              <a:t>Grimmer</a:t>
            </a:r>
            <a:r>
              <a:rPr lang="nl-NL" sz="1000" dirty="0"/>
              <a:t>-Somers K, Prior M, </a:t>
            </a:r>
            <a:r>
              <a:rPr lang="nl-NL" sz="1000" dirty="0" err="1"/>
              <a:t>Kumar</a:t>
            </a:r>
            <a:r>
              <a:rPr lang="nl-NL" sz="1000" dirty="0"/>
              <a:t> S. How </a:t>
            </a:r>
            <a:r>
              <a:rPr lang="nl-NL" sz="1000" dirty="0" err="1"/>
              <a:t>to</a:t>
            </a:r>
            <a:r>
              <a:rPr lang="nl-NL" sz="1000" dirty="0"/>
              <a:t> run </a:t>
            </a:r>
            <a:r>
              <a:rPr lang="nl-NL" sz="1000" dirty="0" err="1"/>
              <a:t>an</a:t>
            </a:r>
            <a:r>
              <a:rPr lang="nl-NL" sz="1000" dirty="0"/>
              <a:t> </a:t>
            </a:r>
            <a:r>
              <a:rPr lang="nl-NL" sz="1000" dirty="0" err="1"/>
              <a:t>effective</a:t>
            </a:r>
            <a:r>
              <a:rPr lang="nl-NL" sz="1000" dirty="0"/>
              <a:t> </a:t>
            </a:r>
            <a:r>
              <a:rPr lang="nl-NL" sz="1000" dirty="0" err="1"/>
              <a:t>journal</a:t>
            </a:r>
            <a:r>
              <a:rPr lang="nl-NL" sz="1000" dirty="0"/>
              <a:t> club: a </a:t>
            </a:r>
            <a:r>
              <a:rPr lang="nl-NL" sz="1000" dirty="0" err="1"/>
              <a:t>systematic</a:t>
            </a:r>
            <a:r>
              <a:rPr lang="nl-NL" sz="1000" dirty="0"/>
              <a:t> review.</a:t>
            </a:r>
          </a:p>
          <a:p>
            <a:r>
              <a:rPr lang="nl-NL" sz="1000" dirty="0"/>
              <a:t>J </a:t>
            </a:r>
            <a:r>
              <a:rPr lang="nl-NL" sz="1000" dirty="0" err="1"/>
              <a:t>Eval</a:t>
            </a:r>
            <a:r>
              <a:rPr lang="nl-NL" sz="1000" dirty="0"/>
              <a:t> </a:t>
            </a:r>
            <a:r>
              <a:rPr lang="nl-NL" sz="1000" dirty="0" err="1"/>
              <a:t>Clin</a:t>
            </a:r>
            <a:r>
              <a:rPr lang="nl-NL" sz="1000" dirty="0"/>
              <a:t> </a:t>
            </a:r>
            <a:r>
              <a:rPr lang="nl-NL" sz="1000" dirty="0" err="1"/>
              <a:t>Pract</a:t>
            </a:r>
            <a:r>
              <a:rPr lang="nl-NL" sz="1000" dirty="0"/>
              <a:t>. 2008 Oct;14(5):898-911. </a:t>
            </a:r>
            <a:r>
              <a:rPr lang="nl-NL" sz="1000" dirty="0" err="1"/>
              <a:t>doi</a:t>
            </a:r>
            <a:r>
              <a:rPr lang="nl-NL" sz="1000" dirty="0"/>
              <a:t>: 10.1111/j.1365-2753.2008.01050.x</a:t>
            </a:r>
            <a:r>
              <a:rPr lang="nl-NL" dirty="0"/>
              <a:t>.</a:t>
            </a:r>
          </a:p>
        </p:txBody>
      </p:sp>
      <p:grpSp>
        <p:nvGrpSpPr>
          <p:cNvPr id="21" name="Groep 20">
            <a:extLst>
              <a:ext uri="{FF2B5EF4-FFF2-40B4-BE49-F238E27FC236}">
                <a16:creationId xmlns:a16="http://schemas.microsoft.com/office/drawing/2014/main" id="{7A154F99-59A9-6CCB-E8B0-55738A8002DE}"/>
              </a:ext>
            </a:extLst>
          </p:cNvPr>
          <p:cNvGrpSpPr/>
          <p:nvPr/>
        </p:nvGrpSpPr>
        <p:grpSpPr>
          <a:xfrm>
            <a:off x="6253820" y="4158553"/>
            <a:ext cx="2362200" cy="1816295"/>
            <a:chOff x="2286000" y="1905000"/>
            <a:chExt cx="4572000" cy="3724713"/>
          </a:xfrm>
        </p:grpSpPr>
        <p:sp>
          <p:nvSpPr>
            <p:cNvPr id="6" name="Ovaal 5">
              <a:extLst>
                <a:ext uri="{FF2B5EF4-FFF2-40B4-BE49-F238E27FC236}">
                  <a16:creationId xmlns:a16="http://schemas.microsoft.com/office/drawing/2014/main" id="{61CD5279-6957-D251-5FDC-79862F9C09ED}"/>
                </a:ext>
              </a:extLst>
            </p:cNvPr>
            <p:cNvSpPr/>
            <p:nvPr/>
          </p:nvSpPr>
          <p:spPr>
            <a:xfrm>
              <a:off x="5791200" y="2971800"/>
              <a:ext cx="1066800" cy="1066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7" name="Tijdelijke aanduiding voor inhoud 11" descr="Controlelijst silhouet">
              <a:extLst>
                <a:ext uri="{FF2B5EF4-FFF2-40B4-BE49-F238E27FC236}">
                  <a16:creationId xmlns:a16="http://schemas.microsoft.com/office/drawing/2014/main" id="{7C50DE64-579E-D0B9-00BA-BAF34CC32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67400" y="3048000"/>
              <a:ext cx="914400" cy="914400"/>
            </a:xfrm>
            <a:prstGeom prst="rect">
              <a:avLst/>
            </a:prstGeom>
          </p:spPr>
        </p:pic>
        <p:sp>
          <p:nvSpPr>
            <p:cNvPr id="8" name="Ovaal 7">
              <a:extLst>
                <a:ext uri="{FF2B5EF4-FFF2-40B4-BE49-F238E27FC236}">
                  <a16:creationId xmlns:a16="http://schemas.microsoft.com/office/drawing/2014/main" id="{20377165-3989-279A-FE58-2B6EFE6FB271}"/>
                </a:ext>
              </a:extLst>
            </p:cNvPr>
            <p:cNvSpPr/>
            <p:nvPr/>
          </p:nvSpPr>
          <p:spPr>
            <a:xfrm>
              <a:off x="5029200" y="4549892"/>
              <a:ext cx="1066800" cy="1066800"/>
            </a:xfrm>
            <a:prstGeom prst="ellipse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9" name="Graphic 8" descr="Document silhouet">
              <a:extLst>
                <a:ext uri="{FF2B5EF4-FFF2-40B4-BE49-F238E27FC236}">
                  <a16:creationId xmlns:a16="http://schemas.microsoft.com/office/drawing/2014/main" id="{4E9ED7B6-76B9-CD30-C2D1-8D94EC2E64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105400" y="4626092"/>
              <a:ext cx="914400" cy="914400"/>
            </a:xfrm>
            <a:prstGeom prst="rect">
              <a:avLst/>
            </a:prstGeom>
          </p:spPr>
        </p:pic>
        <p:sp>
          <p:nvSpPr>
            <p:cNvPr id="10" name="Ovaal 9">
              <a:extLst>
                <a:ext uri="{FF2B5EF4-FFF2-40B4-BE49-F238E27FC236}">
                  <a16:creationId xmlns:a16="http://schemas.microsoft.com/office/drawing/2014/main" id="{8714143B-6610-2C6F-2EEA-201C149E4476}"/>
                </a:ext>
              </a:extLst>
            </p:cNvPr>
            <p:cNvSpPr/>
            <p:nvPr/>
          </p:nvSpPr>
          <p:spPr>
            <a:xfrm>
              <a:off x="3048000" y="4549892"/>
              <a:ext cx="1066800" cy="1066800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1" name="Graphic 10" descr="Badge vraagteken silhouet">
              <a:extLst>
                <a:ext uri="{FF2B5EF4-FFF2-40B4-BE49-F238E27FC236}">
                  <a16:creationId xmlns:a16="http://schemas.microsoft.com/office/drawing/2014/main" id="{CF8042E2-4D52-10ED-ADA3-16C1DB256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124200" y="4624233"/>
              <a:ext cx="914400" cy="914400"/>
            </a:xfrm>
            <a:prstGeom prst="rect">
              <a:avLst/>
            </a:prstGeom>
          </p:spPr>
        </p:pic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001FF36F-AB12-07D8-AAC8-6F2C0918E5BE}"/>
                </a:ext>
              </a:extLst>
            </p:cNvPr>
            <p:cNvSpPr/>
            <p:nvPr/>
          </p:nvSpPr>
          <p:spPr>
            <a:xfrm>
              <a:off x="2286000" y="2971800"/>
              <a:ext cx="1066800" cy="1066800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3" name="Graphic 12" descr="Klantbeoordeling silhouet">
              <a:extLst>
                <a:ext uri="{FF2B5EF4-FFF2-40B4-BE49-F238E27FC236}">
                  <a16:creationId xmlns:a16="http://schemas.microsoft.com/office/drawing/2014/main" id="{0B7F36AD-0E36-7725-D9FB-41CF948C3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362200" y="3048000"/>
              <a:ext cx="914400" cy="914400"/>
            </a:xfrm>
            <a:prstGeom prst="rect">
              <a:avLst/>
            </a:prstGeom>
          </p:spPr>
        </p:pic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5E08848F-C6AB-6DD4-C2BC-424BBAF67280}"/>
                </a:ext>
              </a:extLst>
            </p:cNvPr>
            <p:cNvSpPr/>
            <p:nvPr/>
          </p:nvSpPr>
          <p:spPr>
            <a:xfrm>
              <a:off x="4038600" y="1905000"/>
              <a:ext cx="1066800" cy="1066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5" name="Graphic 14" descr="EHBO-doos silhouet">
              <a:extLst>
                <a:ext uri="{FF2B5EF4-FFF2-40B4-BE49-F238E27FC236}">
                  <a16:creationId xmlns:a16="http://schemas.microsoft.com/office/drawing/2014/main" id="{A3ECE4A4-28C0-A8E0-6963-D38A6479AE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114800" y="1981200"/>
              <a:ext cx="914400" cy="914400"/>
            </a:xfrm>
            <a:prstGeom prst="rect">
              <a:avLst/>
            </a:prstGeom>
          </p:spPr>
        </p:pic>
        <p:cxnSp>
          <p:nvCxnSpPr>
            <p:cNvPr id="16" name="Verbindingslijn: gekromd 15">
              <a:extLst>
                <a:ext uri="{FF2B5EF4-FFF2-40B4-BE49-F238E27FC236}">
                  <a16:creationId xmlns:a16="http://schemas.microsoft.com/office/drawing/2014/main" id="{254427DC-2460-8C09-72F8-39321118797C}"/>
                </a:ext>
              </a:extLst>
            </p:cNvPr>
            <p:cNvCxnSpPr>
              <a:cxnSpLocks/>
              <a:stCxn id="14" idx="6"/>
              <a:endCxn id="6" idx="0"/>
            </p:cNvCxnSpPr>
            <p:nvPr/>
          </p:nvCxnSpPr>
          <p:spPr>
            <a:xfrm>
              <a:off x="5105400" y="2438400"/>
              <a:ext cx="1219200" cy="533400"/>
            </a:xfrm>
            <a:prstGeom prst="curvedConnector2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Verbindingslijn: gekromd 16">
              <a:extLst>
                <a:ext uri="{FF2B5EF4-FFF2-40B4-BE49-F238E27FC236}">
                  <a16:creationId xmlns:a16="http://schemas.microsoft.com/office/drawing/2014/main" id="{D6EDD901-6764-1B5B-8613-FAC017F9ED6C}"/>
                </a:ext>
              </a:extLst>
            </p:cNvPr>
            <p:cNvCxnSpPr>
              <a:cxnSpLocks/>
              <a:stCxn id="6" idx="4"/>
              <a:endCxn id="8" idx="6"/>
            </p:cNvCxnSpPr>
            <p:nvPr/>
          </p:nvCxnSpPr>
          <p:spPr>
            <a:xfrm rot="5400000">
              <a:off x="5687954" y="4446646"/>
              <a:ext cx="1044692" cy="228600"/>
            </a:xfrm>
            <a:prstGeom prst="curvedConnector2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Verbindingslijn: gekromd 17">
              <a:extLst>
                <a:ext uri="{FF2B5EF4-FFF2-40B4-BE49-F238E27FC236}">
                  <a16:creationId xmlns:a16="http://schemas.microsoft.com/office/drawing/2014/main" id="{7F4397A3-B3EA-C816-1935-7C5DAECD6671}"/>
                </a:ext>
              </a:extLst>
            </p:cNvPr>
            <p:cNvCxnSpPr>
              <a:cxnSpLocks/>
              <a:stCxn id="8" idx="4"/>
              <a:endCxn id="10" idx="4"/>
            </p:cNvCxnSpPr>
            <p:nvPr/>
          </p:nvCxnSpPr>
          <p:spPr>
            <a:xfrm rot="5400000">
              <a:off x="4571268" y="4626091"/>
              <a:ext cx="26044" cy="1981200"/>
            </a:xfrm>
            <a:prstGeom prst="curvedConnector3">
              <a:avLst>
                <a:gd name="adj1" fmla="val 1800000"/>
              </a:avLst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Verbindingslijn: gekromd 18">
              <a:extLst>
                <a:ext uri="{FF2B5EF4-FFF2-40B4-BE49-F238E27FC236}">
                  <a16:creationId xmlns:a16="http://schemas.microsoft.com/office/drawing/2014/main" id="{7F4D29EA-DEE6-567A-2FD1-2D2C3FFE929D}"/>
                </a:ext>
              </a:extLst>
            </p:cNvPr>
            <p:cNvCxnSpPr>
              <a:cxnSpLocks/>
              <a:stCxn id="10" idx="2"/>
              <a:endCxn id="12" idx="4"/>
            </p:cNvCxnSpPr>
            <p:nvPr/>
          </p:nvCxnSpPr>
          <p:spPr>
            <a:xfrm rot="10800000">
              <a:off x="2819400" y="4038600"/>
              <a:ext cx="228600" cy="1044692"/>
            </a:xfrm>
            <a:prstGeom prst="curvedConnector2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Verbindingslijn: gekromd 19">
              <a:extLst>
                <a:ext uri="{FF2B5EF4-FFF2-40B4-BE49-F238E27FC236}">
                  <a16:creationId xmlns:a16="http://schemas.microsoft.com/office/drawing/2014/main" id="{AE2AD276-5623-038A-69C8-3723D6BB188D}"/>
                </a:ext>
              </a:extLst>
            </p:cNvPr>
            <p:cNvCxnSpPr>
              <a:cxnSpLocks/>
              <a:stCxn id="12" idx="0"/>
              <a:endCxn id="14" idx="2"/>
            </p:cNvCxnSpPr>
            <p:nvPr/>
          </p:nvCxnSpPr>
          <p:spPr>
            <a:xfrm rot="5400000" flipH="1" flipV="1">
              <a:off x="3162300" y="2095500"/>
              <a:ext cx="533400" cy="1219200"/>
            </a:xfrm>
            <a:prstGeom prst="curvedConnector2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06281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2F3D9E-6446-CBE6-9C5D-5D76A9538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400" dirty="0"/>
              <a:t>Effectieve </a:t>
            </a:r>
            <a:r>
              <a:rPr lang="nl-NL" sz="3400" dirty="0" err="1"/>
              <a:t>journal</a:t>
            </a:r>
            <a:r>
              <a:rPr lang="nl-NL" sz="3400" dirty="0"/>
              <a:t> club organiseren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DCE0C4-F8F4-55EF-208A-FFF797822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000" y="1814635"/>
            <a:ext cx="8393400" cy="4125365"/>
          </a:xfrm>
        </p:spPr>
        <p:txBody>
          <a:bodyPr/>
          <a:lstStyle/>
          <a:p>
            <a:pPr marL="342900" indent="-342900">
              <a:buFont typeface="+mj-lt"/>
              <a:buAutoNum type="arabicPeriod" startAt="3"/>
            </a:pPr>
            <a:endParaRPr lang="nl-NL" sz="1600" dirty="0"/>
          </a:p>
          <a:p>
            <a:pPr marL="342900" indent="-342900">
              <a:buFont typeface="+mj-lt"/>
              <a:buAutoNum type="arabicPeriod" startAt="3"/>
            </a:pPr>
            <a:r>
              <a:rPr lang="nl-NL" sz="1600" dirty="0"/>
              <a:t>Wat zijn de beoogde lange- en korte termijn doelen van de </a:t>
            </a:r>
            <a:r>
              <a:rPr lang="nl-NL" sz="1600" dirty="0" err="1"/>
              <a:t>journal</a:t>
            </a:r>
            <a:r>
              <a:rPr lang="nl-NL" sz="1600" dirty="0"/>
              <a:t> clubs?</a:t>
            </a:r>
          </a:p>
          <a:p>
            <a:pPr marL="668337" lvl="1" indent="-342900"/>
            <a:r>
              <a:rPr lang="nl-NL" sz="1600" dirty="0"/>
              <a:t>Belangrijk deze van te voren op te stellen</a:t>
            </a:r>
          </a:p>
          <a:p>
            <a:pPr marL="668337" lvl="1" indent="-342900"/>
            <a:r>
              <a:rPr lang="nl-NL" sz="1600" dirty="0"/>
              <a:t>Zorg ervoor dat elke bijeenkomst ook een specifiek doel heeft en link dit aan het artikel</a:t>
            </a:r>
          </a:p>
          <a:p>
            <a:pPr marL="668337" lvl="1" indent="-342900"/>
            <a:r>
              <a:rPr lang="nl-NL" sz="1600" dirty="0"/>
              <a:t>Evalueer deze doelen regelmatig</a:t>
            </a:r>
          </a:p>
          <a:p>
            <a:pPr marL="342900" indent="-342900">
              <a:buFont typeface="+mj-lt"/>
              <a:buAutoNum type="arabicPeriod" startAt="3"/>
            </a:pPr>
            <a:endParaRPr lang="nl-NL" sz="1600" dirty="0"/>
          </a:p>
          <a:p>
            <a:pPr marL="342900" indent="-342900">
              <a:buFont typeface="+mj-lt"/>
              <a:buAutoNum type="arabicPeriod" startAt="3"/>
            </a:pPr>
            <a:endParaRPr lang="nl-NL" sz="16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586BE82-B786-9D93-8AE6-E6CC002734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38" name="Groep 37">
            <a:extLst>
              <a:ext uri="{FF2B5EF4-FFF2-40B4-BE49-F238E27FC236}">
                <a16:creationId xmlns:a16="http://schemas.microsoft.com/office/drawing/2014/main" id="{C12E7027-38EA-2619-FC81-8D37626CB791}"/>
              </a:ext>
            </a:extLst>
          </p:cNvPr>
          <p:cNvGrpSpPr/>
          <p:nvPr/>
        </p:nvGrpSpPr>
        <p:grpSpPr>
          <a:xfrm>
            <a:off x="6253820" y="4158553"/>
            <a:ext cx="2362200" cy="1816295"/>
            <a:chOff x="2286000" y="1905000"/>
            <a:chExt cx="4572000" cy="3724713"/>
          </a:xfrm>
        </p:grpSpPr>
        <p:sp>
          <p:nvSpPr>
            <p:cNvPr id="39" name="Ovaal 38">
              <a:extLst>
                <a:ext uri="{FF2B5EF4-FFF2-40B4-BE49-F238E27FC236}">
                  <a16:creationId xmlns:a16="http://schemas.microsoft.com/office/drawing/2014/main" id="{5AF11824-02C7-8A4B-F5EE-E4DC568C906A}"/>
                </a:ext>
              </a:extLst>
            </p:cNvPr>
            <p:cNvSpPr/>
            <p:nvPr/>
          </p:nvSpPr>
          <p:spPr>
            <a:xfrm>
              <a:off x="5791200" y="2971800"/>
              <a:ext cx="1066800" cy="1066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40" name="Tijdelijke aanduiding voor inhoud 11" descr="Controlelijst silhouet">
              <a:extLst>
                <a:ext uri="{FF2B5EF4-FFF2-40B4-BE49-F238E27FC236}">
                  <a16:creationId xmlns:a16="http://schemas.microsoft.com/office/drawing/2014/main" id="{02584F55-E293-460E-FAC6-DF08C87AC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67400" y="3048000"/>
              <a:ext cx="914400" cy="914400"/>
            </a:xfrm>
            <a:prstGeom prst="rect">
              <a:avLst/>
            </a:prstGeom>
          </p:spPr>
        </p:pic>
        <p:sp>
          <p:nvSpPr>
            <p:cNvPr id="41" name="Ovaal 40">
              <a:extLst>
                <a:ext uri="{FF2B5EF4-FFF2-40B4-BE49-F238E27FC236}">
                  <a16:creationId xmlns:a16="http://schemas.microsoft.com/office/drawing/2014/main" id="{ADEEF36C-2CB7-8355-F6DC-416D626056FF}"/>
                </a:ext>
              </a:extLst>
            </p:cNvPr>
            <p:cNvSpPr/>
            <p:nvPr/>
          </p:nvSpPr>
          <p:spPr>
            <a:xfrm>
              <a:off x="5029200" y="4549892"/>
              <a:ext cx="1066800" cy="1066800"/>
            </a:xfrm>
            <a:prstGeom prst="ellipse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42" name="Graphic 41" descr="Document silhouet">
              <a:extLst>
                <a:ext uri="{FF2B5EF4-FFF2-40B4-BE49-F238E27FC236}">
                  <a16:creationId xmlns:a16="http://schemas.microsoft.com/office/drawing/2014/main" id="{DF201003-480E-40B1-C453-0CDF098D87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105400" y="4626092"/>
              <a:ext cx="914400" cy="914400"/>
            </a:xfrm>
            <a:prstGeom prst="rect">
              <a:avLst/>
            </a:prstGeom>
          </p:spPr>
        </p:pic>
        <p:sp>
          <p:nvSpPr>
            <p:cNvPr id="43" name="Ovaal 42">
              <a:extLst>
                <a:ext uri="{FF2B5EF4-FFF2-40B4-BE49-F238E27FC236}">
                  <a16:creationId xmlns:a16="http://schemas.microsoft.com/office/drawing/2014/main" id="{EC1C75F5-E6E2-E13A-7C34-4D8F013FF246}"/>
                </a:ext>
              </a:extLst>
            </p:cNvPr>
            <p:cNvSpPr/>
            <p:nvPr/>
          </p:nvSpPr>
          <p:spPr>
            <a:xfrm>
              <a:off x="3048000" y="4549892"/>
              <a:ext cx="1066800" cy="1066800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44" name="Graphic 43" descr="Badge vraagteken silhouet">
              <a:extLst>
                <a:ext uri="{FF2B5EF4-FFF2-40B4-BE49-F238E27FC236}">
                  <a16:creationId xmlns:a16="http://schemas.microsoft.com/office/drawing/2014/main" id="{59C8FD5F-FCC8-2DB7-1824-A6857A244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124200" y="4624233"/>
              <a:ext cx="914400" cy="914400"/>
            </a:xfrm>
            <a:prstGeom prst="rect">
              <a:avLst/>
            </a:prstGeom>
          </p:spPr>
        </p:pic>
        <p:sp>
          <p:nvSpPr>
            <p:cNvPr id="45" name="Ovaal 44">
              <a:extLst>
                <a:ext uri="{FF2B5EF4-FFF2-40B4-BE49-F238E27FC236}">
                  <a16:creationId xmlns:a16="http://schemas.microsoft.com/office/drawing/2014/main" id="{C4D900FD-F09B-71AF-9E34-8F1FC9A38CD8}"/>
                </a:ext>
              </a:extLst>
            </p:cNvPr>
            <p:cNvSpPr/>
            <p:nvPr/>
          </p:nvSpPr>
          <p:spPr>
            <a:xfrm>
              <a:off x="2286000" y="2971800"/>
              <a:ext cx="1066800" cy="1066800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46" name="Graphic 45" descr="Klantbeoordeling silhouet">
              <a:extLst>
                <a:ext uri="{FF2B5EF4-FFF2-40B4-BE49-F238E27FC236}">
                  <a16:creationId xmlns:a16="http://schemas.microsoft.com/office/drawing/2014/main" id="{8A03957E-1FCD-FE76-D2D1-A594C9482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362200" y="3048000"/>
              <a:ext cx="914400" cy="914400"/>
            </a:xfrm>
            <a:prstGeom prst="rect">
              <a:avLst/>
            </a:prstGeom>
          </p:spPr>
        </p:pic>
        <p:sp>
          <p:nvSpPr>
            <p:cNvPr id="47" name="Ovaal 46">
              <a:extLst>
                <a:ext uri="{FF2B5EF4-FFF2-40B4-BE49-F238E27FC236}">
                  <a16:creationId xmlns:a16="http://schemas.microsoft.com/office/drawing/2014/main" id="{45FE95F5-C5F0-8A18-81D8-914C57C72BD5}"/>
                </a:ext>
              </a:extLst>
            </p:cNvPr>
            <p:cNvSpPr/>
            <p:nvPr/>
          </p:nvSpPr>
          <p:spPr>
            <a:xfrm>
              <a:off x="4038600" y="1905000"/>
              <a:ext cx="1066800" cy="1066800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48" name="Graphic 47" descr="EHBO-doos silhouet">
              <a:extLst>
                <a:ext uri="{FF2B5EF4-FFF2-40B4-BE49-F238E27FC236}">
                  <a16:creationId xmlns:a16="http://schemas.microsoft.com/office/drawing/2014/main" id="{D6BB997C-95BE-17B4-644C-699D92B05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114800" y="1981200"/>
              <a:ext cx="914400" cy="914400"/>
            </a:xfrm>
            <a:prstGeom prst="rect">
              <a:avLst/>
            </a:prstGeom>
          </p:spPr>
        </p:pic>
        <p:cxnSp>
          <p:nvCxnSpPr>
            <p:cNvPr id="49" name="Verbindingslijn: gekromd 48">
              <a:extLst>
                <a:ext uri="{FF2B5EF4-FFF2-40B4-BE49-F238E27FC236}">
                  <a16:creationId xmlns:a16="http://schemas.microsoft.com/office/drawing/2014/main" id="{7CC05B11-E92C-F489-D048-F93A15B5BDB6}"/>
                </a:ext>
              </a:extLst>
            </p:cNvPr>
            <p:cNvCxnSpPr>
              <a:cxnSpLocks/>
              <a:stCxn id="47" idx="6"/>
              <a:endCxn id="39" idx="0"/>
            </p:cNvCxnSpPr>
            <p:nvPr/>
          </p:nvCxnSpPr>
          <p:spPr>
            <a:xfrm>
              <a:off x="5105400" y="2438400"/>
              <a:ext cx="1219200" cy="533400"/>
            </a:xfrm>
            <a:prstGeom prst="curvedConnector2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Verbindingslijn: gekromd 49">
              <a:extLst>
                <a:ext uri="{FF2B5EF4-FFF2-40B4-BE49-F238E27FC236}">
                  <a16:creationId xmlns:a16="http://schemas.microsoft.com/office/drawing/2014/main" id="{0A055487-DDAA-9AE5-50C3-E09384F7DF99}"/>
                </a:ext>
              </a:extLst>
            </p:cNvPr>
            <p:cNvCxnSpPr>
              <a:cxnSpLocks/>
              <a:stCxn id="39" idx="4"/>
              <a:endCxn id="41" idx="6"/>
            </p:cNvCxnSpPr>
            <p:nvPr/>
          </p:nvCxnSpPr>
          <p:spPr>
            <a:xfrm rot="5400000">
              <a:off x="5687954" y="4446646"/>
              <a:ext cx="1044692" cy="228600"/>
            </a:xfrm>
            <a:prstGeom prst="curvedConnector2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Verbindingslijn: gekromd 50">
              <a:extLst>
                <a:ext uri="{FF2B5EF4-FFF2-40B4-BE49-F238E27FC236}">
                  <a16:creationId xmlns:a16="http://schemas.microsoft.com/office/drawing/2014/main" id="{B7CB7BA6-2014-0A3E-65D1-0A5018CCA49E}"/>
                </a:ext>
              </a:extLst>
            </p:cNvPr>
            <p:cNvCxnSpPr>
              <a:cxnSpLocks/>
              <a:stCxn id="41" idx="4"/>
              <a:endCxn id="43" idx="4"/>
            </p:cNvCxnSpPr>
            <p:nvPr/>
          </p:nvCxnSpPr>
          <p:spPr>
            <a:xfrm rot="5400000">
              <a:off x="4571268" y="4626091"/>
              <a:ext cx="26044" cy="1981200"/>
            </a:xfrm>
            <a:prstGeom prst="curvedConnector3">
              <a:avLst>
                <a:gd name="adj1" fmla="val 1800000"/>
              </a:avLst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Verbindingslijn: gekromd 51">
              <a:extLst>
                <a:ext uri="{FF2B5EF4-FFF2-40B4-BE49-F238E27FC236}">
                  <a16:creationId xmlns:a16="http://schemas.microsoft.com/office/drawing/2014/main" id="{3C38B37A-010A-9438-1F93-6AEE058B67C1}"/>
                </a:ext>
              </a:extLst>
            </p:cNvPr>
            <p:cNvCxnSpPr>
              <a:cxnSpLocks/>
              <a:stCxn id="43" idx="2"/>
              <a:endCxn id="45" idx="4"/>
            </p:cNvCxnSpPr>
            <p:nvPr/>
          </p:nvCxnSpPr>
          <p:spPr>
            <a:xfrm rot="10800000">
              <a:off x="2819400" y="4038600"/>
              <a:ext cx="228600" cy="1044692"/>
            </a:xfrm>
            <a:prstGeom prst="curvedConnector2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Verbindingslijn: gekromd 52">
              <a:extLst>
                <a:ext uri="{FF2B5EF4-FFF2-40B4-BE49-F238E27FC236}">
                  <a16:creationId xmlns:a16="http://schemas.microsoft.com/office/drawing/2014/main" id="{BBD0032D-5B87-71AB-CB63-9EFE857A39A4}"/>
                </a:ext>
              </a:extLst>
            </p:cNvPr>
            <p:cNvCxnSpPr>
              <a:cxnSpLocks/>
              <a:stCxn id="45" idx="0"/>
              <a:endCxn id="47" idx="2"/>
            </p:cNvCxnSpPr>
            <p:nvPr/>
          </p:nvCxnSpPr>
          <p:spPr>
            <a:xfrm rot="5400000" flipH="1" flipV="1">
              <a:off x="3162300" y="2095500"/>
              <a:ext cx="533400" cy="1219200"/>
            </a:xfrm>
            <a:prstGeom prst="curvedConnector2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kstvak 5">
            <a:extLst>
              <a:ext uri="{FF2B5EF4-FFF2-40B4-BE49-F238E27FC236}">
                <a16:creationId xmlns:a16="http://schemas.microsoft.com/office/drawing/2014/main" id="{92AC1199-CE6D-F06A-1C88-3559A66FAE8E}"/>
              </a:ext>
            </a:extLst>
          </p:cNvPr>
          <p:cNvSpPr txBox="1"/>
          <p:nvPr/>
        </p:nvSpPr>
        <p:spPr>
          <a:xfrm>
            <a:off x="914400" y="6334780"/>
            <a:ext cx="6090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/>
              <a:t>*</a:t>
            </a:r>
            <a:r>
              <a:rPr lang="nl-NL" sz="1000" dirty="0" err="1"/>
              <a:t>Deenadayalan</a:t>
            </a:r>
            <a:r>
              <a:rPr lang="nl-NL" sz="1000" dirty="0"/>
              <a:t> Y, </a:t>
            </a:r>
            <a:r>
              <a:rPr lang="nl-NL" sz="1000" dirty="0" err="1"/>
              <a:t>Grimmer</a:t>
            </a:r>
            <a:r>
              <a:rPr lang="nl-NL" sz="1000" dirty="0"/>
              <a:t>-Somers K, Prior M, </a:t>
            </a:r>
            <a:r>
              <a:rPr lang="nl-NL" sz="1000" dirty="0" err="1"/>
              <a:t>Kumar</a:t>
            </a:r>
            <a:r>
              <a:rPr lang="nl-NL" sz="1000" dirty="0"/>
              <a:t> S. How </a:t>
            </a:r>
            <a:r>
              <a:rPr lang="nl-NL" sz="1000" dirty="0" err="1"/>
              <a:t>to</a:t>
            </a:r>
            <a:r>
              <a:rPr lang="nl-NL" sz="1000" dirty="0"/>
              <a:t> run </a:t>
            </a:r>
            <a:r>
              <a:rPr lang="nl-NL" sz="1000" dirty="0" err="1"/>
              <a:t>an</a:t>
            </a:r>
            <a:r>
              <a:rPr lang="nl-NL" sz="1000" dirty="0"/>
              <a:t> </a:t>
            </a:r>
            <a:r>
              <a:rPr lang="nl-NL" sz="1000" dirty="0" err="1"/>
              <a:t>effective</a:t>
            </a:r>
            <a:r>
              <a:rPr lang="nl-NL" sz="1000" dirty="0"/>
              <a:t> </a:t>
            </a:r>
            <a:r>
              <a:rPr lang="nl-NL" sz="1000" dirty="0" err="1"/>
              <a:t>journal</a:t>
            </a:r>
            <a:r>
              <a:rPr lang="nl-NL" sz="1000" dirty="0"/>
              <a:t> club: a </a:t>
            </a:r>
            <a:r>
              <a:rPr lang="nl-NL" sz="1000" dirty="0" err="1"/>
              <a:t>systematic</a:t>
            </a:r>
            <a:r>
              <a:rPr lang="nl-NL" sz="1000" dirty="0"/>
              <a:t> review.</a:t>
            </a:r>
          </a:p>
          <a:p>
            <a:r>
              <a:rPr lang="nl-NL" sz="1000" dirty="0"/>
              <a:t>J </a:t>
            </a:r>
            <a:r>
              <a:rPr lang="nl-NL" sz="1000" dirty="0" err="1"/>
              <a:t>Eval</a:t>
            </a:r>
            <a:r>
              <a:rPr lang="nl-NL" sz="1000" dirty="0"/>
              <a:t> </a:t>
            </a:r>
            <a:r>
              <a:rPr lang="nl-NL" sz="1000" dirty="0" err="1"/>
              <a:t>Clin</a:t>
            </a:r>
            <a:r>
              <a:rPr lang="nl-NL" sz="1000" dirty="0"/>
              <a:t> </a:t>
            </a:r>
            <a:r>
              <a:rPr lang="nl-NL" sz="1000" dirty="0" err="1"/>
              <a:t>Pract</a:t>
            </a:r>
            <a:r>
              <a:rPr lang="nl-NL" sz="1000" dirty="0"/>
              <a:t>. 2008 Oct;14(5):898-911. </a:t>
            </a:r>
            <a:r>
              <a:rPr lang="nl-NL" sz="1000" dirty="0" err="1"/>
              <a:t>doi</a:t>
            </a:r>
            <a:r>
              <a:rPr lang="nl-NL" sz="1000" dirty="0"/>
              <a:t>: 10.1111/j.1365-2753.2008.01050.x</a:t>
            </a:r>
            <a:r>
              <a:rPr lang="nl-N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566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2F3D9E-6446-CBE6-9C5D-5D76A9538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400" dirty="0"/>
              <a:t>Effectieve </a:t>
            </a:r>
            <a:r>
              <a:rPr lang="nl-NL" sz="3400" dirty="0" err="1"/>
              <a:t>journal</a:t>
            </a:r>
            <a:r>
              <a:rPr lang="nl-NL" sz="3400" dirty="0"/>
              <a:t> club organiseren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DCE0C4-F8F4-55EF-208A-FFF797822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000" y="1814635"/>
            <a:ext cx="8393400" cy="4125365"/>
          </a:xfrm>
        </p:spPr>
        <p:txBody>
          <a:bodyPr/>
          <a:lstStyle/>
          <a:p>
            <a:pPr marL="342900" indent="-342900">
              <a:buFont typeface="+mj-lt"/>
              <a:buAutoNum type="arabicPeriod" startAt="4"/>
            </a:pPr>
            <a:endParaRPr lang="nl-NL" sz="1600" dirty="0"/>
          </a:p>
          <a:p>
            <a:pPr marL="342900" indent="-342900">
              <a:buFont typeface="+mj-lt"/>
              <a:buAutoNum type="arabicPeriod" startAt="4"/>
            </a:pPr>
            <a:r>
              <a:rPr lang="nl-NL" sz="1600" dirty="0"/>
              <a:t>Wie gaat de </a:t>
            </a:r>
            <a:r>
              <a:rPr lang="nl-NL" sz="1600" dirty="0" err="1"/>
              <a:t>journal</a:t>
            </a:r>
            <a:r>
              <a:rPr lang="nl-NL" sz="1600" dirty="0"/>
              <a:t> club modereren?</a:t>
            </a:r>
          </a:p>
          <a:p>
            <a:pPr marL="668337" lvl="1" indent="-342900"/>
            <a:r>
              <a:rPr lang="nl-NL" sz="1600" dirty="0"/>
              <a:t>Een getrainde </a:t>
            </a:r>
            <a:r>
              <a:rPr lang="nl-NL" sz="1600" dirty="0" err="1"/>
              <a:t>journal</a:t>
            </a:r>
            <a:r>
              <a:rPr lang="nl-NL" sz="1600" dirty="0"/>
              <a:t> club moderator voor het kiezen van het artikel en begeleiden van de discussie</a:t>
            </a:r>
          </a:p>
          <a:p>
            <a:pPr marL="668337" lvl="1" indent="-342900"/>
            <a:r>
              <a:rPr lang="nl-NL" sz="1600" dirty="0"/>
              <a:t>Het modereren van een </a:t>
            </a:r>
            <a:r>
              <a:rPr lang="nl-NL" sz="1600" dirty="0" err="1"/>
              <a:t>journal</a:t>
            </a:r>
            <a:r>
              <a:rPr lang="nl-NL" sz="1600" dirty="0"/>
              <a:t> club kan ook een leerproces zijn onder begeleiding</a:t>
            </a:r>
          </a:p>
          <a:p>
            <a:pPr marL="668337" lvl="1" indent="-342900"/>
            <a:r>
              <a:rPr lang="nl-NL" sz="1600" dirty="0"/>
              <a:t>De moderator kan verschillen per </a:t>
            </a:r>
            <a:r>
              <a:rPr lang="nl-NL" sz="1600" dirty="0" err="1"/>
              <a:t>journal</a:t>
            </a:r>
            <a:r>
              <a:rPr lang="nl-NL" sz="1600" dirty="0"/>
              <a:t> club</a:t>
            </a:r>
          </a:p>
          <a:p>
            <a:pPr marL="668337" lvl="1" indent="-342900"/>
            <a:endParaRPr lang="nl-NL" sz="1600" dirty="0"/>
          </a:p>
          <a:p>
            <a:pPr marL="668337" lvl="1" indent="-342900"/>
            <a:endParaRPr lang="nl-NL" sz="1600" dirty="0"/>
          </a:p>
          <a:p>
            <a:pPr marL="668337" lvl="1" indent="-342900"/>
            <a:endParaRPr lang="nl-NL" sz="1600" dirty="0"/>
          </a:p>
          <a:p>
            <a:pPr marL="0" indent="0">
              <a:buNone/>
            </a:pPr>
            <a:endParaRPr lang="nl-NL" sz="1600" dirty="0"/>
          </a:p>
          <a:p>
            <a:pPr marL="342900" indent="-342900">
              <a:buFont typeface="+mj-lt"/>
              <a:buAutoNum type="arabicPeriod" startAt="4"/>
            </a:pPr>
            <a:endParaRPr lang="nl-NL" sz="16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586BE82-B786-9D93-8AE6-E6CC002734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38" name="Groep 37">
            <a:extLst>
              <a:ext uri="{FF2B5EF4-FFF2-40B4-BE49-F238E27FC236}">
                <a16:creationId xmlns:a16="http://schemas.microsoft.com/office/drawing/2014/main" id="{76F79443-B176-212E-E9FF-027124F4D6EA}"/>
              </a:ext>
            </a:extLst>
          </p:cNvPr>
          <p:cNvGrpSpPr/>
          <p:nvPr/>
        </p:nvGrpSpPr>
        <p:grpSpPr>
          <a:xfrm>
            <a:off x="6253820" y="4158553"/>
            <a:ext cx="2362200" cy="1816295"/>
            <a:chOff x="2286000" y="1905000"/>
            <a:chExt cx="4572000" cy="3724713"/>
          </a:xfrm>
        </p:grpSpPr>
        <p:sp>
          <p:nvSpPr>
            <p:cNvPr id="39" name="Ovaal 38">
              <a:extLst>
                <a:ext uri="{FF2B5EF4-FFF2-40B4-BE49-F238E27FC236}">
                  <a16:creationId xmlns:a16="http://schemas.microsoft.com/office/drawing/2014/main" id="{4F4E91A2-0681-A5A8-7883-AFF614C9E58F}"/>
                </a:ext>
              </a:extLst>
            </p:cNvPr>
            <p:cNvSpPr/>
            <p:nvPr/>
          </p:nvSpPr>
          <p:spPr>
            <a:xfrm>
              <a:off x="5791200" y="2971800"/>
              <a:ext cx="1066800" cy="1066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40" name="Tijdelijke aanduiding voor inhoud 11" descr="Controlelijst silhouet">
              <a:extLst>
                <a:ext uri="{FF2B5EF4-FFF2-40B4-BE49-F238E27FC236}">
                  <a16:creationId xmlns:a16="http://schemas.microsoft.com/office/drawing/2014/main" id="{0A409216-A096-D2B0-D48A-91895C4E7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67400" y="3048000"/>
              <a:ext cx="914400" cy="914400"/>
            </a:xfrm>
            <a:prstGeom prst="rect">
              <a:avLst/>
            </a:prstGeom>
          </p:spPr>
        </p:pic>
        <p:sp>
          <p:nvSpPr>
            <p:cNvPr id="41" name="Ovaal 40">
              <a:extLst>
                <a:ext uri="{FF2B5EF4-FFF2-40B4-BE49-F238E27FC236}">
                  <a16:creationId xmlns:a16="http://schemas.microsoft.com/office/drawing/2014/main" id="{0BD71EB2-1E43-6076-294A-C76C9E1384C3}"/>
                </a:ext>
              </a:extLst>
            </p:cNvPr>
            <p:cNvSpPr/>
            <p:nvPr/>
          </p:nvSpPr>
          <p:spPr>
            <a:xfrm>
              <a:off x="5029200" y="4549892"/>
              <a:ext cx="1066800" cy="1066800"/>
            </a:xfrm>
            <a:prstGeom prst="ellipse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42" name="Graphic 41" descr="Document silhouet">
              <a:extLst>
                <a:ext uri="{FF2B5EF4-FFF2-40B4-BE49-F238E27FC236}">
                  <a16:creationId xmlns:a16="http://schemas.microsoft.com/office/drawing/2014/main" id="{083BCE38-AB8E-670D-B2F7-CF35D5F33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105400" y="4626092"/>
              <a:ext cx="914400" cy="914400"/>
            </a:xfrm>
            <a:prstGeom prst="rect">
              <a:avLst/>
            </a:prstGeom>
          </p:spPr>
        </p:pic>
        <p:sp>
          <p:nvSpPr>
            <p:cNvPr id="43" name="Ovaal 42">
              <a:extLst>
                <a:ext uri="{FF2B5EF4-FFF2-40B4-BE49-F238E27FC236}">
                  <a16:creationId xmlns:a16="http://schemas.microsoft.com/office/drawing/2014/main" id="{B5B447D9-6B62-E0F7-D53A-8299BA0BAECB}"/>
                </a:ext>
              </a:extLst>
            </p:cNvPr>
            <p:cNvSpPr/>
            <p:nvPr/>
          </p:nvSpPr>
          <p:spPr>
            <a:xfrm>
              <a:off x="3048000" y="4549892"/>
              <a:ext cx="1066800" cy="1066800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44" name="Graphic 43" descr="Badge vraagteken silhouet">
              <a:extLst>
                <a:ext uri="{FF2B5EF4-FFF2-40B4-BE49-F238E27FC236}">
                  <a16:creationId xmlns:a16="http://schemas.microsoft.com/office/drawing/2014/main" id="{50B23F7D-975C-A6DE-B65E-848DE5DE3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124200" y="4624233"/>
              <a:ext cx="914400" cy="914400"/>
            </a:xfrm>
            <a:prstGeom prst="rect">
              <a:avLst/>
            </a:prstGeom>
          </p:spPr>
        </p:pic>
        <p:sp>
          <p:nvSpPr>
            <p:cNvPr id="45" name="Ovaal 44">
              <a:extLst>
                <a:ext uri="{FF2B5EF4-FFF2-40B4-BE49-F238E27FC236}">
                  <a16:creationId xmlns:a16="http://schemas.microsoft.com/office/drawing/2014/main" id="{F95FFCC1-4415-874B-96C4-69C648F7E9F1}"/>
                </a:ext>
              </a:extLst>
            </p:cNvPr>
            <p:cNvSpPr/>
            <p:nvPr/>
          </p:nvSpPr>
          <p:spPr>
            <a:xfrm>
              <a:off x="2286000" y="2971800"/>
              <a:ext cx="1066800" cy="1066800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46" name="Graphic 45" descr="Klantbeoordeling silhouet">
              <a:extLst>
                <a:ext uri="{FF2B5EF4-FFF2-40B4-BE49-F238E27FC236}">
                  <a16:creationId xmlns:a16="http://schemas.microsoft.com/office/drawing/2014/main" id="{32B04D70-DC3E-0EAF-F423-15350CC672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362200" y="3048000"/>
              <a:ext cx="914400" cy="914400"/>
            </a:xfrm>
            <a:prstGeom prst="rect">
              <a:avLst/>
            </a:prstGeom>
          </p:spPr>
        </p:pic>
        <p:sp>
          <p:nvSpPr>
            <p:cNvPr id="47" name="Ovaal 46">
              <a:extLst>
                <a:ext uri="{FF2B5EF4-FFF2-40B4-BE49-F238E27FC236}">
                  <a16:creationId xmlns:a16="http://schemas.microsoft.com/office/drawing/2014/main" id="{B073CA90-A1EA-0DBF-977F-9F03C16D2DE7}"/>
                </a:ext>
              </a:extLst>
            </p:cNvPr>
            <p:cNvSpPr/>
            <p:nvPr/>
          </p:nvSpPr>
          <p:spPr>
            <a:xfrm>
              <a:off x="4038600" y="1905000"/>
              <a:ext cx="1066800" cy="1066800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48" name="Graphic 47" descr="EHBO-doos silhouet">
              <a:extLst>
                <a:ext uri="{FF2B5EF4-FFF2-40B4-BE49-F238E27FC236}">
                  <a16:creationId xmlns:a16="http://schemas.microsoft.com/office/drawing/2014/main" id="{EBC370C4-14FA-EA1F-9FB5-82863713B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114800" y="1981200"/>
              <a:ext cx="914400" cy="914400"/>
            </a:xfrm>
            <a:prstGeom prst="rect">
              <a:avLst/>
            </a:prstGeom>
          </p:spPr>
        </p:pic>
        <p:cxnSp>
          <p:nvCxnSpPr>
            <p:cNvPr id="49" name="Verbindingslijn: gekromd 48">
              <a:extLst>
                <a:ext uri="{FF2B5EF4-FFF2-40B4-BE49-F238E27FC236}">
                  <a16:creationId xmlns:a16="http://schemas.microsoft.com/office/drawing/2014/main" id="{BE0ABD7E-FBBA-AD63-AEBB-8B5C9A2B71A6}"/>
                </a:ext>
              </a:extLst>
            </p:cNvPr>
            <p:cNvCxnSpPr>
              <a:cxnSpLocks/>
              <a:stCxn id="47" idx="6"/>
              <a:endCxn id="39" idx="0"/>
            </p:cNvCxnSpPr>
            <p:nvPr/>
          </p:nvCxnSpPr>
          <p:spPr>
            <a:xfrm>
              <a:off x="5105400" y="2438400"/>
              <a:ext cx="1219200" cy="533400"/>
            </a:xfrm>
            <a:prstGeom prst="curvedConnector2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Verbindingslijn: gekromd 49">
              <a:extLst>
                <a:ext uri="{FF2B5EF4-FFF2-40B4-BE49-F238E27FC236}">
                  <a16:creationId xmlns:a16="http://schemas.microsoft.com/office/drawing/2014/main" id="{0A11C1E1-4D5E-4536-A219-D34DCBD58218}"/>
                </a:ext>
              </a:extLst>
            </p:cNvPr>
            <p:cNvCxnSpPr>
              <a:cxnSpLocks/>
              <a:stCxn id="39" idx="4"/>
              <a:endCxn id="41" idx="6"/>
            </p:cNvCxnSpPr>
            <p:nvPr/>
          </p:nvCxnSpPr>
          <p:spPr>
            <a:xfrm rot="5400000">
              <a:off x="5687954" y="4446646"/>
              <a:ext cx="1044692" cy="228600"/>
            </a:xfrm>
            <a:prstGeom prst="curvedConnector2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Verbindingslijn: gekromd 50">
              <a:extLst>
                <a:ext uri="{FF2B5EF4-FFF2-40B4-BE49-F238E27FC236}">
                  <a16:creationId xmlns:a16="http://schemas.microsoft.com/office/drawing/2014/main" id="{9D3DEC40-45DC-F86E-17EE-D14D7061A00F}"/>
                </a:ext>
              </a:extLst>
            </p:cNvPr>
            <p:cNvCxnSpPr>
              <a:cxnSpLocks/>
              <a:stCxn id="41" idx="4"/>
              <a:endCxn id="43" idx="4"/>
            </p:cNvCxnSpPr>
            <p:nvPr/>
          </p:nvCxnSpPr>
          <p:spPr>
            <a:xfrm rot="5400000">
              <a:off x="4571268" y="4626091"/>
              <a:ext cx="26044" cy="1981200"/>
            </a:xfrm>
            <a:prstGeom prst="curvedConnector3">
              <a:avLst>
                <a:gd name="adj1" fmla="val 1800000"/>
              </a:avLst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Verbindingslijn: gekromd 51">
              <a:extLst>
                <a:ext uri="{FF2B5EF4-FFF2-40B4-BE49-F238E27FC236}">
                  <a16:creationId xmlns:a16="http://schemas.microsoft.com/office/drawing/2014/main" id="{B8343B0A-A7AF-7773-9BA0-BA8DDA15B087}"/>
                </a:ext>
              </a:extLst>
            </p:cNvPr>
            <p:cNvCxnSpPr>
              <a:cxnSpLocks/>
              <a:stCxn id="43" idx="2"/>
              <a:endCxn id="45" idx="4"/>
            </p:cNvCxnSpPr>
            <p:nvPr/>
          </p:nvCxnSpPr>
          <p:spPr>
            <a:xfrm rot="10800000">
              <a:off x="2819400" y="4038600"/>
              <a:ext cx="228600" cy="1044692"/>
            </a:xfrm>
            <a:prstGeom prst="curvedConnector2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Verbindingslijn: gekromd 52">
              <a:extLst>
                <a:ext uri="{FF2B5EF4-FFF2-40B4-BE49-F238E27FC236}">
                  <a16:creationId xmlns:a16="http://schemas.microsoft.com/office/drawing/2014/main" id="{CA3DF0AB-53B6-C997-2C3D-3413F7FB508F}"/>
                </a:ext>
              </a:extLst>
            </p:cNvPr>
            <p:cNvCxnSpPr>
              <a:cxnSpLocks/>
              <a:stCxn id="45" idx="0"/>
              <a:endCxn id="47" idx="2"/>
            </p:cNvCxnSpPr>
            <p:nvPr/>
          </p:nvCxnSpPr>
          <p:spPr>
            <a:xfrm rot="5400000" flipH="1" flipV="1">
              <a:off x="3162300" y="2095500"/>
              <a:ext cx="533400" cy="1219200"/>
            </a:xfrm>
            <a:prstGeom prst="curvedConnector2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kstvak 5">
            <a:extLst>
              <a:ext uri="{FF2B5EF4-FFF2-40B4-BE49-F238E27FC236}">
                <a16:creationId xmlns:a16="http://schemas.microsoft.com/office/drawing/2014/main" id="{406C0296-60AD-9E24-2DC1-A281932FE405}"/>
              </a:ext>
            </a:extLst>
          </p:cNvPr>
          <p:cNvSpPr txBox="1"/>
          <p:nvPr/>
        </p:nvSpPr>
        <p:spPr>
          <a:xfrm>
            <a:off x="914400" y="6334780"/>
            <a:ext cx="6090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/>
              <a:t>*</a:t>
            </a:r>
            <a:r>
              <a:rPr lang="nl-NL" sz="1000" dirty="0" err="1"/>
              <a:t>Deenadayalan</a:t>
            </a:r>
            <a:r>
              <a:rPr lang="nl-NL" sz="1000" dirty="0"/>
              <a:t> Y, </a:t>
            </a:r>
            <a:r>
              <a:rPr lang="nl-NL" sz="1000" dirty="0" err="1"/>
              <a:t>Grimmer</a:t>
            </a:r>
            <a:r>
              <a:rPr lang="nl-NL" sz="1000" dirty="0"/>
              <a:t>-Somers K, Prior M, </a:t>
            </a:r>
            <a:r>
              <a:rPr lang="nl-NL" sz="1000" dirty="0" err="1"/>
              <a:t>Kumar</a:t>
            </a:r>
            <a:r>
              <a:rPr lang="nl-NL" sz="1000" dirty="0"/>
              <a:t> S. How </a:t>
            </a:r>
            <a:r>
              <a:rPr lang="nl-NL" sz="1000" dirty="0" err="1"/>
              <a:t>to</a:t>
            </a:r>
            <a:r>
              <a:rPr lang="nl-NL" sz="1000" dirty="0"/>
              <a:t> run </a:t>
            </a:r>
            <a:r>
              <a:rPr lang="nl-NL" sz="1000" dirty="0" err="1"/>
              <a:t>an</a:t>
            </a:r>
            <a:r>
              <a:rPr lang="nl-NL" sz="1000" dirty="0"/>
              <a:t> </a:t>
            </a:r>
            <a:r>
              <a:rPr lang="nl-NL" sz="1000" dirty="0" err="1"/>
              <a:t>effective</a:t>
            </a:r>
            <a:r>
              <a:rPr lang="nl-NL" sz="1000" dirty="0"/>
              <a:t> </a:t>
            </a:r>
            <a:r>
              <a:rPr lang="nl-NL" sz="1000" dirty="0" err="1"/>
              <a:t>journal</a:t>
            </a:r>
            <a:r>
              <a:rPr lang="nl-NL" sz="1000" dirty="0"/>
              <a:t> club: a </a:t>
            </a:r>
            <a:r>
              <a:rPr lang="nl-NL" sz="1000" dirty="0" err="1"/>
              <a:t>systematic</a:t>
            </a:r>
            <a:r>
              <a:rPr lang="nl-NL" sz="1000" dirty="0"/>
              <a:t> review.</a:t>
            </a:r>
          </a:p>
          <a:p>
            <a:r>
              <a:rPr lang="nl-NL" sz="1000" dirty="0"/>
              <a:t>J </a:t>
            </a:r>
            <a:r>
              <a:rPr lang="nl-NL" sz="1000" dirty="0" err="1"/>
              <a:t>Eval</a:t>
            </a:r>
            <a:r>
              <a:rPr lang="nl-NL" sz="1000" dirty="0"/>
              <a:t> </a:t>
            </a:r>
            <a:r>
              <a:rPr lang="nl-NL" sz="1000" dirty="0" err="1"/>
              <a:t>Clin</a:t>
            </a:r>
            <a:r>
              <a:rPr lang="nl-NL" sz="1000" dirty="0"/>
              <a:t> </a:t>
            </a:r>
            <a:r>
              <a:rPr lang="nl-NL" sz="1000" dirty="0" err="1"/>
              <a:t>Pract</a:t>
            </a:r>
            <a:r>
              <a:rPr lang="nl-NL" sz="1000" dirty="0"/>
              <a:t>. 2008 Oct;14(5):898-911. </a:t>
            </a:r>
            <a:r>
              <a:rPr lang="nl-NL" sz="1000" dirty="0" err="1"/>
              <a:t>doi</a:t>
            </a:r>
            <a:r>
              <a:rPr lang="nl-NL" sz="1000" dirty="0"/>
              <a:t>: 10.1111/j.1365-2753.2008.01050.x</a:t>
            </a:r>
            <a:r>
              <a:rPr lang="nl-N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953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2F3D9E-6446-CBE6-9C5D-5D76A9538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400" dirty="0"/>
              <a:t>Effectieve </a:t>
            </a:r>
            <a:r>
              <a:rPr lang="nl-NL" sz="3400" dirty="0" err="1"/>
              <a:t>journal</a:t>
            </a:r>
            <a:r>
              <a:rPr lang="nl-NL" sz="3400" dirty="0"/>
              <a:t> club organiseren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DCE0C4-F8F4-55EF-208A-FFF797822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000" y="1814635"/>
            <a:ext cx="8393400" cy="4125365"/>
          </a:xfrm>
        </p:spPr>
        <p:txBody>
          <a:bodyPr/>
          <a:lstStyle/>
          <a:p>
            <a:pPr marL="325437" lvl="1" indent="0">
              <a:buNone/>
            </a:pPr>
            <a:endParaRPr lang="nl-NL" sz="1600" dirty="0"/>
          </a:p>
          <a:p>
            <a:pPr marL="342900" indent="-342900">
              <a:buFont typeface="+mj-lt"/>
              <a:buAutoNum type="arabicPeriod" startAt="5"/>
            </a:pPr>
            <a:r>
              <a:rPr lang="nl-NL" sz="1600" dirty="0"/>
              <a:t>Welke artikelen worden er gekozen?</a:t>
            </a:r>
          </a:p>
          <a:p>
            <a:pPr marL="668337" lvl="1" indent="-342900"/>
            <a:r>
              <a:rPr lang="nl-NL" sz="1600" dirty="0"/>
              <a:t>Artikel selectie gebaseerd op de overkoepelende doelen</a:t>
            </a:r>
          </a:p>
          <a:p>
            <a:pPr marL="668337" lvl="1" indent="-342900"/>
            <a:r>
              <a:rPr lang="nl-NL" sz="1600" dirty="0"/>
              <a:t>Relevant voor de deelnemers</a:t>
            </a:r>
          </a:p>
          <a:p>
            <a:pPr marL="668337" lvl="1" indent="-342900"/>
            <a:r>
              <a:rPr lang="nl-NL" sz="1600" dirty="0"/>
              <a:t>Wordt gedaan door de moderator</a:t>
            </a:r>
          </a:p>
          <a:p>
            <a:pPr marL="668337" lvl="1" indent="-342900"/>
            <a:r>
              <a:rPr lang="nl-NL" sz="1600" dirty="0"/>
              <a:t>En/of de (finale) keuze kan worden gemaakt door de deelnemer(s)</a:t>
            </a:r>
          </a:p>
          <a:p>
            <a:pPr marL="668337" lvl="1" indent="-342900"/>
            <a:endParaRPr lang="nl-NL" sz="1600" dirty="0"/>
          </a:p>
          <a:p>
            <a:pPr marL="342900" indent="-342900">
              <a:buFont typeface="+mj-lt"/>
              <a:buAutoNum type="arabicPeriod" startAt="6"/>
            </a:pPr>
            <a:r>
              <a:rPr lang="nl-NL" sz="1600" dirty="0"/>
              <a:t>Wordt het artikel van te voren doorgestuurd?</a:t>
            </a:r>
          </a:p>
          <a:p>
            <a:pPr marL="668337" lvl="1" indent="-342900"/>
            <a:r>
              <a:rPr lang="nl-NL" sz="1600" dirty="0"/>
              <a:t>Doorsturen ter voorbereiding is belangrijk voor </a:t>
            </a:r>
          </a:p>
          <a:p>
            <a:pPr marL="325437" lvl="1" indent="0">
              <a:buNone/>
            </a:pPr>
            <a:r>
              <a:rPr lang="nl-NL" sz="1600" dirty="0"/>
              <a:t>participatie in de discussie en het behalen van de leerdoelen</a:t>
            </a:r>
          </a:p>
          <a:p>
            <a:pPr marL="668337" lvl="1" indent="-342900"/>
            <a:r>
              <a:rPr lang="nl-NL" sz="1600" dirty="0"/>
              <a:t>Ongeveer een week van te voren</a:t>
            </a:r>
          </a:p>
          <a:p>
            <a:pPr marL="668337" lvl="1" indent="-342900"/>
            <a:endParaRPr lang="nl-NL" sz="1600" dirty="0"/>
          </a:p>
          <a:p>
            <a:pPr marL="325437" lvl="1" indent="0">
              <a:buNone/>
            </a:pPr>
            <a:endParaRPr lang="nl-NL" sz="1600" dirty="0"/>
          </a:p>
          <a:p>
            <a:pPr marL="668337" lvl="1" indent="-342900"/>
            <a:endParaRPr lang="nl-NL" sz="1600" dirty="0"/>
          </a:p>
          <a:p>
            <a:pPr marL="342900" indent="-342900">
              <a:buFont typeface="+mj-lt"/>
              <a:buAutoNum type="arabicPeriod" startAt="5"/>
            </a:pPr>
            <a:endParaRPr lang="nl-NL" sz="1600" dirty="0"/>
          </a:p>
          <a:p>
            <a:pPr marL="342900" indent="-342900">
              <a:buFont typeface="+mj-lt"/>
              <a:buAutoNum type="arabicPeriod" startAt="5"/>
            </a:pPr>
            <a:endParaRPr lang="nl-NL" sz="16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586BE82-B786-9D93-8AE6-E6CC002734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38" name="Groep 37">
            <a:extLst>
              <a:ext uri="{FF2B5EF4-FFF2-40B4-BE49-F238E27FC236}">
                <a16:creationId xmlns:a16="http://schemas.microsoft.com/office/drawing/2014/main" id="{1E42B10A-FF81-C7DB-6FC9-D0E6847D02C7}"/>
              </a:ext>
            </a:extLst>
          </p:cNvPr>
          <p:cNvGrpSpPr/>
          <p:nvPr/>
        </p:nvGrpSpPr>
        <p:grpSpPr>
          <a:xfrm>
            <a:off x="6253820" y="4158553"/>
            <a:ext cx="2362200" cy="1816295"/>
            <a:chOff x="2286000" y="1905000"/>
            <a:chExt cx="4572000" cy="3724713"/>
          </a:xfrm>
        </p:grpSpPr>
        <p:sp>
          <p:nvSpPr>
            <p:cNvPr id="39" name="Ovaal 38">
              <a:extLst>
                <a:ext uri="{FF2B5EF4-FFF2-40B4-BE49-F238E27FC236}">
                  <a16:creationId xmlns:a16="http://schemas.microsoft.com/office/drawing/2014/main" id="{9D0F6899-D868-9D90-AA61-6F68D863886A}"/>
                </a:ext>
              </a:extLst>
            </p:cNvPr>
            <p:cNvSpPr/>
            <p:nvPr/>
          </p:nvSpPr>
          <p:spPr>
            <a:xfrm>
              <a:off x="5791200" y="2971800"/>
              <a:ext cx="1066800" cy="1066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40" name="Tijdelijke aanduiding voor inhoud 11" descr="Controlelijst silhouet">
              <a:extLst>
                <a:ext uri="{FF2B5EF4-FFF2-40B4-BE49-F238E27FC236}">
                  <a16:creationId xmlns:a16="http://schemas.microsoft.com/office/drawing/2014/main" id="{7340E151-321D-435E-63C8-15C03C41CE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67400" y="3048000"/>
              <a:ext cx="914400" cy="914400"/>
            </a:xfrm>
            <a:prstGeom prst="rect">
              <a:avLst/>
            </a:prstGeom>
          </p:spPr>
        </p:pic>
        <p:sp>
          <p:nvSpPr>
            <p:cNvPr id="41" name="Ovaal 40">
              <a:extLst>
                <a:ext uri="{FF2B5EF4-FFF2-40B4-BE49-F238E27FC236}">
                  <a16:creationId xmlns:a16="http://schemas.microsoft.com/office/drawing/2014/main" id="{1C7740CD-7E30-924B-94DF-F3DE3D2A8361}"/>
                </a:ext>
              </a:extLst>
            </p:cNvPr>
            <p:cNvSpPr/>
            <p:nvPr/>
          </p:nvSpPr>
          <p:spPr>
            <a:xfrm>
              <a:off x="5029200" y="4549892"/>
              <a:ext cx="1066800" cy="10668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42" name="Graphic 41" descr="Document silhouet">
              <a:extLst>
                <a:ext uri="{FF2B5EF4-FFF2-40B4-BE49-F238E27FC236}">
                  <a16:creationId xmlns:a16="http://schemas.microsoft.com/office/drawing/2014/main" id="{4C207742-7D1C-020F-06B1-531BEB00E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105400" y="4626092"/>
              <a:ext cx="914400" cy="914400"/>
            </a:xfrm>
            <a:prstGeom prst="rect">
              <a:avLst/>
            </a:prstGeom>
          </p:spPr>
        </p:pic>
        <p:sp>
          <p:nvSpPr>
            <p:cNvPr id="43" name="Ovaal 42">
              <a:extLst>
                <a:ext uri="{FF2B5EF4-FFF2-40B4-BE49-F238E27FC236}">
                  <a16:creationId xmlns:a16="http://schemas.microsoft.com/office/drawing/2014/main" id="{89CEEA1B-BFB4-AADA-F1A8-FF3F5E5CCBCD}"/>
                </a:ext>
              </a:extLst>
            </p:cNvPr>
            <p:cNvSpPr/>
            <p:nvPr/>
          </p:nvSpPr>
          <p:spPr>
            <a:xfrm>
              <a:off x="3048000" y="4549892"/>
              <a:ext cx="1066800" cy="1066800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44" name="Graphic 43" descr="Badge vraagteken silhouet">
              <a:extLst>
                <a:ext uri="{FF2B5EF4-FFF2-40B4-BE49-F238E27FC236}">
                  <a16:creationId xmlns:a16="http://schemas.microsoft.com/office/drawing/2014/main" id="{11B63006-8E9A-23E9-D20B-EDE4863A23E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124200" y="4624233"/>
              <a:ext cx="914400" cy="914400"/>
            </a:xfrm>
            <a:prstGeom prst="rect">
              <a:avLst/>
            </a:prstGeom>
          </p:spPr>
        </p:pic>
        <p:sp>
          <p:nvSpPr>
            <p:cNvPr id="45" name="Ovaal 44">
              <a:extLst>
                <a:ext uri="{FF2B5EF4-FFF2-40B4-BE49-F238E27FC236}">
                  <a16:creationId xmlns:a16="http://schemas.microsoft.com/office/drawing/2014/main" id="{5F0E46D5-7DC6-C641-F09F-B49CBE8F8813}"/>
                </a:ext>
              </a:extLst>
            </p:cNvPr>
            <p:cNvSpPr/>
            <p:nvPr/>
          </p:nvSpPr>
          <p:spPr>
            <a:xfrm>
              <a:off x="2286000" y="2971800"/>
              <a:ext cx="1066800" cy="1066800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46" name="Graphic 45" descr="Klantbeoordeling silhouet">
              <a:extLst>
                <a:ext uri="{FF2B5EF4-FFF2-40B4-BE49-F238E27FC236}">
                  <a16:creationId xmlns:a16="http://schemas.microsoft.com/office/drawing/2014/main" id="{835F3611-1DC8-60E0-C861-8F8C84D1968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362200" y="3048000"/>
              <a:ext cx="914400" cy="914400"/>
            </a:xfrm>
            <a:prstGeom prst="rect">
              <a:avLst/>
            </a:prstGeom>
          </p:spPr>
        </p:pic>
        <p:sp>
          <p:nvSpPr>
            <p:cNvPr id="47" name="Ovaal 46">
              <a:extLst>
                <a:ext uri="{FF2B5EF4-FFF2-40B4-BE49-F238E27FC236}">
                  <a16:creationId xmlns:a16="http://schemas.microsoft.com/office/drawing/2014/main" id="{A2EE651D-B334-32FA-BE35-06BD283C0B5C}"/>
                </a:ext>
              </a:extLst>
            </p:cNvPr>
            <p:cNvSpPr/>
            <p:nvPr/>
          </p:nvSpPr>
          <p:spPr>
            <a:xfrm>
              <a:off x="4038600" y="1905000"/>
              <a:ext cx="1066800" cy="1066800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48" name="Graphic 47" descr="EHBO-doos silhouet">
              <a:extLst>
                <a:ext uri="{FF2B5EF4-FFF2-40B4-BE49-F238E27FC236}">
                  <a16:creationId xmlns:a16="http://schemas.microsoft.com/office/drawing/2014/main" id="{EDAB0B1B-99B0-A2BB-C3B3-5C92B77E52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114800" y="1981200"/>
              <a:ext cx="914400" cy="914400"/>
            </a:xfrm>
            <a:prstGeom prst="rect">
              <a:avLst/>
            </a:prstGeom>
          </p:spPr>
        </p:pic>
        <p:cxnSp>
          <p:nvCxnSpPr>
            <p:cNvPr id="49" name="Verbindingslijn: gekromd 48">
              <a:extLst>
                <a:ext uri="{FF2B5EF4-FFF2-40B4-BE49-F238E27FC236}">
                  <a16:creationId xmlns:a16="http://schemas.microsoft.com/office/drawing/2014/main" id="{A53FB412-4029-79C3-F88B-33F446675966}"/>
                </a:ext>
              </a:extLst>
            </p:cNvPr>
            <p:cNvCxnSpPr>
              <a:cxnSpLocks/>
              <a:stCxn id="47" idx="6"/>
              <a:endCxn id="39" idx="0"/>
            </p:cNvCxnSpPr>
            <p:nvPr/>
          </p:nvCxnSpPr>
          <p:spPr>
            <a:xfrm>
              <a:off x="5105400" y="2438400"/>
              <a:ext cx="1219200" cy="533400"/>
            </a:xfrm>
            <a:prstGeom prst="curvedConnector2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Verbindingslijn: gekromd 49">
              <a:extLst>
                <a:ext uri="{FF2B5EF4-FFF2-40B4-BE49-F238E27FC236}">
                  <a16:creationId xmlns:a16="http://schemas.microsoft.com/office/drawing/2014/main" id="{1C8F6B09-1116-AA9C-042E-926441701E31}"/>
                </a:ext>
              </a:extLst>
            </p:cNvPr>
            <p:cNvCxnSpPr>
              <a:cxnSpLocks/>
              <a:stCxn id="39" idx="4"/>
              <a:endCxn id="41" idx="6"/>
            </p:cNvCxnSpPr>
            <p:nvPr/>
          </p:nvCxnSpPr>
          <p:spPr>
            <a:xfrm rot="5400000">
              <a:off x="5687954" y="4446646"/>
              <a:ext cx="1044692" cy="228600"/>
            </a:xfrm>
            <a:prstGeom prst="curvedConnector2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Verbindingslijn: gekromd 50">
              <a:extLst>
                <a:ext uri="{FF2B5EF4-FFF2-40B4-BE49-F238E27FC236}">
                  <a16:creationId xmlns:a16="http://schemas.microsoft.com/office/drawing/2014/main" id="{C03F014B-D3EF-2538-B79F-33CDCC1727FB}"/>
                </a:ext>
              </a:extLst>
            </p:cNvPr>
            <p:cNvCxnSpPr>
              <a:cxnSpLocks/>
              <a:stCxn id="41" idx="4"/>
              <a:endCxn id="43" idx="4"/>
            </p:cNvCxnSpPr>
            <p:nvPr/>
          </p:nvCxnSpPr>
          <p:spPr>
            <a:xfrm rot="5400000">
              <a:off x="4571268" y="4626091"/>
              <a:ext cx="26044" cy="1981200"/>
            </a:xfrm>
            <a:prstGeom prst="curvedConnector3">
              <a:avLst>
                <a:gd name="adj1" fmla="val 1800000"/>
              </a:avLst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Verbindingslijn: gekromd 51">
              <a:extLst>
                <a:ext uri="{FF2B5EF4-FFF2-40B4-BE49-F238E27FC236}">
                  <a16:creationId xmlns:a16="http://schemas.microsoft.com/office/drawing/2014/main" id="{F4B854E0-EB58-7B6C-AECB-9767DE1C8DBC}"/>
                </a:ext>
              </a:extLst>
            </p:cNvPr>
            <p:cNvCxnSpPr>
              <a:cxnSpLocks/>
              <a:stCxn id="43" idx="2"/>
              <a:endCxn id="45" idx="4"/>
            </p:cNvCxnSpPr>
            <p:nvPr/>
          </p:nvCxnSpPr>
          <p:spPr>
            <a:xfrm rot="10800000">
              <a:off x="2819400" y="4038600"/>
              <a:ext cx="228600" cy="1044692"/>
            </a:xfrm>
            <a:prstGeom prst="curvedConnector2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Verbindingslijn: gekromd 52">
              <a:extLst>
                <a:ext uri="{FF2B5EF4-FFF2-40B4-BE49-F238E27FC236}">
                  <a16:creationId xmlns:a16="http://schemas.microsoft.com/office/drawing/2014/main" id="{A9BC0663-FF74-C143-1260-BA3FC3D6CC14}"/>
                </a:ext>
              </a:extLst>
            </p:cNvPr>
            <p:cNvCxnSpPr>
              <a:cxnSpLocks/>
              <a:stCxn id="45" idx="0"/>
              <a:endCxn id="47" idx="2"/>
            </p:cNvCxnSpPr>
            <p:nvPr/>
          </p:nvCxnSpPr>
          <p:spPr>
            <a:xfrm rot="5400000" flipH="1" flipV="1">
              <a:off x="3162300" y="2095500"/>
              <a:ext cx="533400" cy="1219200"/>
            </a:xfrm>
            <a:prstGeom prst="curvedConnector2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kstvak 5">
            <a:extLst>
              <a:ext uri="{FF2B5EF4-FFF2-40B4-BE49-F238E27FC236}">
                <a16:creationId xmlns:a16="http://schemas.microsoft.com/office/drawing/2014/main" id="{1F2D4006-020B-A71B-587A-965F680115F3}"/>
              </a:ext>
            </a:extLst>
          </p:cNvPr>
          <p:cNvSpPr txBox="1"/>
          <p:nvPr/>
        </p:nvSpPr>
        <p:spPr>
          <a:xfrm>
            <a:off x="914400" y="6334780"/>
            <a:ext cx="6090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/>
              <a:t>*</a:t>
            </a:r>
            <a:r>
              <a:rPr lang="nl-NL" sz="1000" dirty="0" err="1"/>
              <a:t>Deenadayalan</a:t>
            </a:r>
            <a:r>
              <a:rPr lang="nl-NL" sz="1000" dirty="0"/>
              <a:t> Y, </a:t>
            </a:r>
            <a:r>
              <a:rPr lang="nl-NL" sz="1000" dirty="0" err="1"/>
              <a:t>Grimmer</a:t>
            </a:r>
            <a:r>
              <a:rPr lang="nl-NL" sz="1000" dirty="0"/>
              <a:t>-Somers K, Prior M, </a:t>
            </a:r>
            <a:r>
              <a:rPr lang="nl-NL" sz="1000" dirty="0" err="1"/>
              <a:t>Kumar</a:t>
            </a:r>
            <a:r>
              <a:rPr lang="nl-NL" sz="1000" dirty="0"/>
              <a:t> S. How </a:t>
            </a:r>
            <a:r>
              <a:rPr lang="nl-NL" sz="1000" dirty="0" err="1"/>
              <a:t>to</a:t>
            </a:r>
            <a:r>
              <a:rPr lang="nl-NL" sz="1000" dirty="0"/>
              <a:t> run </a:t>
            </a:r>
            <a:r>
              <a:rPr lang="nl-NL" sz="1000" dirty="0" err="1"/>
              <a:t>an</a:t>
            </a:r>
            <a:r>
              <a:rPr lang="nl-NL" sz="1000" dirty="0"/>
              <a:t> </a:t>
            </a:r>
            <a:r>
              <a:rPr lang="nl-NL" sz="1000" dirty="0" err="1"/>
              <a:t>effective</a:t>
            </a:r>
            <a:r>
              <a:rPr lang="nl-NL" sz="1000" dirty="0"/>
              <a:t> </a:t>
            </a:r>
            <a:r>
              <a:rPr lang="nl-NL" sz="1000" dirty="0" err="1"/>
              <a:t>journal</a:t>
            </a:r>
            <a:r>
              <a:rPr lang="nl-NL" sz="1000" dirty="0"/>
              <a:t> club: a </a:t>
            </a:r>
            <a:r>
              <a:rPr lang="nl-NL" sz="1000" dirty="0" err="1"/>
              <a:t>systematic</a:t>
            </a:r>
            <a:r>
              <a:rPr lang="nl-NL" sz="1000" dirty="0"/>
              <a:t> review.</a:t>
            </a:r>
          </a:p>
          <a:p>
            <a:r>
              <a:rPr lang="nl-NL" sz="1000" dirty="0"/>
              <a:t>J </a:t>
            </a:r>
            <a:r>
              <a:rPr lang="nl-NL" sz="1000" dirty="0" err="1"/>
              <a:t>Eval</a:t>
            </a:r>
            <a:r>
              <a:rPr lang="nl-NL" sz="1000" dirty="0"/>
              <a:t> </a:t>
            </a:r>
            <a:r>
              <a:rPr lang="nl-NL" sz="1000" dirty="0" err="1"/>
              <a:t>Clin</a:t>
            </a:r>
            <a:r>
              <a:rPr lang="nl-NL" sz="1000" dirty="0"/>
              <a:t> </a:t>
            </a:r>
            <a:r>
              <a:rPr lang="nl-NL" sz="1000" dirty="0" err="1"/>
              <a:t>Pract</a:t>
            </a:r>
            <a:r>
              <a:rPr lang="nl-NL" sz="1000" dirty="0"/>
              <a:t>. 2008 Oct;14(5):898-911. </a:t>
            </a:r>
            <a:r>
              <a:rPr lang="nl-NL" sz="1000" dirty="0" err="1"/>
              <a:t>doi</a:t>
            </a:r>
            <a:r>
              <a:rPr lang="nl-NL" sz="1000" dirty="0"/>
              <a:t>: 10.1111/j.1365-2753.2008.01050.x</a:t>
            </a:r>
            <a:r>
              <a:rPr lang="nl-N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8554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vaal 37">
            <a:extLst>
              <a:ext uri="{FF2B5EF4-FFF2-40B4-BE49-F238E27FC236}">
                <a16:creationId xmlns:a16="http://schemas.microsoft.com/office/drawing/2014/main" id="{E4B1EBCA-F75E-797C-C6E9-F44532869D8D}"/>
              </a:ext>
            </a:extLst>
          </p:cNvPr>
          <p:cNvSpPr/>
          <p:nvPr/>
        </p:nvSpPr>
        <p:spPr>
          <a:xfrm>
            <a:off x="6647520" y="5448291"/>
            <a:ext cx="551180" cy="52020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2F3D9E-6446-CBE6-9C5D-5D76A9538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400" dirty="0"/>
              <a:t>Effectieve </a:t>
            </a:r>
            <a:r>
              <a:rPr lang="nl-NL" sz="3400" dirty="0" err="1"/>
              <a:t>journal</a:t>
            </a:r>
            <a:r>
              <a:rPr lang="nl-NL" sz="3400" dirty="0"/>
              <a:t> club organiseren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DCE0C4-F8F4-55EF-208A-FFF797822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000" y="1814635"/>
            <a:ext cx="8393400" cy="4125365"/>
          </a:xfrm>
        </p:spPr>
        <p:txBody>
          <a:bodyPr/>
          <a:lstStyle/>
          <a:p>
            <a:pPr marL="325437" lvl="1" indent="0">
              <a:buNone/>
            </a:pPr>
            <a:endParaRPr lang="nl-NL" sz="1600" dirty="0"/>
          </a:p>
          <a:p>
            <a:pPr marL="342900" indent="-342900">
              <a:buFont typeface="+mj-lt"/>
              <a:buAutoNum type="arabicPeriod" startAt="7"/>
            </a:pPr>
            <a:r>
              <a:rPr lang="nl-NL" sz="1600" dirty="0"/>
              <a:t>Geef je van te voren enkele vragen mee?</a:t>
            </a:r>
          </a:p>
          <a:p>
            <a:pPr lvl="1"/>
            <a:r>
              <a:rPr lang="nl-NL" sz="1600" dirty="0"/>
              <a:t>Enkele vragen/kwaliteitschecklists van te voren doorsturen ter voorbereiding kan handig zijn voor participatie in de discussie en het behalen van de leerdoelen</a:t>
            </a:r>
          </a:p>
          <a:p>
            <a:pPr lvl="1"/>
            <a:endParaRPr lang="nl-NL" sz="1600" dirty="0"/>
          </a:p>
          <a:p>
            <a:pPr marL="342900" indent="-342900">
              <a:buFont typeface="+mj-lt"/>
              <a:buAutoNum type="arabicPeriod" startAt="7"/>
            </a:pPr>
            <a:r>
              <a:rPr lang="nl-NL" sz="1600" dirty="0"/>
              <a:t>Welke kritische beoordelingstools kun je gebruiken?</a:t>
            </a:r>
          </a:p>
          <a:p>
            <a:pPr marL="668337" lvl="1" indent="-342900"/>
            <a:r>
              <a:rPr lang="nl-NL" sz="1600" dirty="0"/>
              <a:t>Er zijn bestaande kwaliteitschecklists die gebruikt kunnen worden (bv van </a:t>
            </a:r>
            <a:r>
              <a:rPr lang="nl-NL" sz="1600" dirty="0" err="1"/>
              <a:t>Cochrane</a:t>
            </a:r>
            <a:r>
              <a:rPr lang="nl-NL" sz="1600" dirty="0"/>
              <a:t>)</a:t>
            </a:r>
          </a:p>
          <a:p>
            <a:pPr marL="342900" indent="-342900">
              <a:buFont typeface="+mj-lt"/>
              <a:buAutoNum type="arabicPeriod" startAt="7"/>
            </a:pPr>
            <a:endParaRPr lang="nl-NL" sz="1600" dirty="0"/>
          </a:p>
          <a:p>
            <a:pPr marL="342900" indent="-342900">
              <a:buFont typeface="+mj-lt"/>
              <a:buAutoNum type="arabicPeriod" startAt="7"/>
            </a:pPr>
            <a:endParaRPr lang="nl-NL" sz="16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586BE82-B786-9D93-8AE6-E6CC002734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22" name="Groep 21">
            <a:extLst>
              <a:ext uri="{FF2B5EF4-FFF2-40B4-BE49-F238E27FC236}">
                <a16:creationId xmlns:a16="http://schemas.microsoft.com/office/drawing/2014/main" id="{590AF891-C003-0B7B-C815-6083D6687AB9}"/>
              </a:ext>
            </a:extLst>
          </p:cNvPr>
          <p:cNvGrpSpPr/>
          <p:nvPr/>
        </p:nvGrpSpPr>
        <p:grpSpPr>
          <a:xfrm>
            <a:off x="6253820" y="4158553"/>
            <a:ext cx="2362200" cy="1809946"/>
            <a:chOff x="2286000" y="1905000"/>
            <a:chExt cx="4572000" cy="3711692"/>
          </a:xfrm>
        </p:grpSpPr>
        <p:sp>
          <p:nvSpPr>
            <p:cNvPr id="23" name="Ovaal 22">
              <a:extLst>
                <a:ext uri="{FF2B5EF4-FFF2-40B4-BE49-F238E27FC236}">
                  <a16:creationId xmlns:a16="http://schemas.microsoft.com/office/drawing/2014/main" id="{7C472785-B2E8-A8EC-AFA7-D0F83A3B681B}"/>
                </a:ext>
              </a:extLst>
            </p:cNvPr>
            <p:cNvSpPr/>
            <p:nvPr/>
          </p:nvSpPr>
          <p:spPr>
            <a:xfrm>
              <a:off x="5791200" y="2971800"/>
              <a:ext cx="1066800" cy="1066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Tijdelijke aanduiding voor inhoud 11" descr="Controlelijst silhouet">
              <a:extLst>
                <a:ext uri="{FF2B5EF4-FFF2-40B4-BE49-F238E27FC236}">
                  <a16:creationId xmlns:a16="http://schemas.microsoft.com/office/drawing/2014/main" id="{0F6E639C-9BD7-BA02-9492-4B236C33BC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67400" y="3047999"/>
              <a:ext cx="914400" cy="914400"/>
            </a:xfrm>
            <a:prstGeom prst="rect">
              <a:avLst/>
            </a:prstGeom>
          </p:spPr>
        </p:pic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3DD859E6-280A-BE01-3D52-D09EABE81488}"/>
                </a:ext>
              </a:extLst>
            </p:cNvPr>
            <p:cNvSpPr/>
            <p:nvPr/>
          </p:nvSpPr>
          <p:spPr>
            <a:xfrm>
              <a:off x="5029200" y="4549892"/>
              <a:ext cx="1066800" cy="1066800"/>
            </a:xfrm>
            <a:prstGeom prst="ellipse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6" name="Graphic 25" descr="Document silhouet">
              <a:extLst>
                <a:ext uri="{FF2B5EF4-FFF2-40B4-BE49-F238E27FC236}">
                  <a16:creationId xmlns:a16="http://schemas.microsoft.com/office/drawing/2014/main" id="{D9B63FD4-0A0D-A955-C01F-E8C26BDB9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105400" y="4626092"/>
              <a:ext cx="914400" cy="914400"/>
            </a:xfrm>
            <a:prstGeom prst="rect">
              <a:avLst/>
            </a:prstGeom>
          </p:spPr>
        </p:pic>
        <p:pic>
          <p:nvPicPr>
            <p:cNvPr id="28" name="Graphic 27" descr="Badge vraagteken silhouet">
              <a:extLst>
                <a:ext uri="{FF2B5EF4-FFF2-40B4-BE49-F238E27FC236}">
                  <a16:creationId xmlns:a16="http://schemas.microsoft.com/office/drawing/2014/main" id="{CC282EC9-EB05-F3AF-BECD-2032275CDD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124200" y="4624233"/>
              <a:ext cx="914400" cy="914400"/>
            </a:xfrm>
            <a:prstGeom prst="rect">
              <a:avLst/>
            </a:prstGeom>
          </p:spPr>
        </p:pic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910B153C-3EDD-4376-9F64-24BB975900AE}"/>
                </a:ext>
              </a:extLst>
            </p:cNvPr>
            <p:cNvSpPr/>
            <p:nvPr/>
          </p:nvSpPr>
          <p:spPr>
            <a:xfrm>
              <a:off x="2286000" y="2971801"/>
              <a:ext cx="1066800" cy="1066801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30" name="Graphic 29" descr="Klantbeoordeling silhouet">
              <a:extLst>
                <a:ext uri="{FF2B5EF4-FFF2-40B4-BE49-F238E27FC236}">
                  <a16:creationId xmlns:a16="http://schemas.microsoft.com/office/drawing/2014/main" id="{283FCD6D-73D3-3408-28A8-D0D74104BBE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362200" y="3048000"/>
              <a:ext cx="914400" cy="914400"/>
            </a:xfrm>
            <a:prstGeom prst="rect">
              <a:avLst/>
            </a:prstGeom>
          </p:spPr>
        </p:pic>
        <p:sp>
          <p:nvSpPr>
            <p:cNvPr id="31" name="Ovaal 30">
              <a:extLst>
                <a:ext uri="{FF2B5EF4-FFF2-40B4-BE49-F238E27FC236}">
                  <a16:creationId xmlns:a16="http://schemas.microsoft.com/office/drawing/2014/main" id="{5952C930-8114-4697-4967-AC5A83EA7820}"/>
                </a:ext>
              </a:extLst>
            </p:cNvPr>
            <p:cNvSpPr/>
            <p:nvPr/>
          </p:nvSpPr>
          <p:spPr>
            <a:xfrm>
              <a:off x="4038600" y="1905000"/>
              <a:ext cx="1066800" cy="1066800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32" name="Graphic 31" descr="EHBO-doos silhouet">
              <a:extLst>
                <a:ext uri="{FF2B5EF4-FFF2-40B4-BE49-F238E27FC236}">
                  <a16:creationId xmlns:a16="http://schemas.microsoft.com/office/drawing/2014/main" id="{5197ED01-CC8E-9E41-2038-0D155DBC3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114800" y="1981200"/>
              <a:ext cx="914400" cy="914400"/>
            </a:xfrm>
            <a:prstGeom prst="rect">
              <a:avLst/>
            </a:prstGeom>
          </p:spPr>
        </p:pic>
        <p:cxnSp>
          <p:nvCxnSpPr>
            <p:cNvPr id="33" name="Verbindingslijn: gekromd 32">
              <a:extLst>
                <a:ext uri="{FF2B5EF4-FFF2-40B4-BE49-F238E27FC236}">
                  <a16:creationId xmlns:a16="http://schemas.microsoft.com/office/drawing/2014/main" id="{BC7ACB1B-8331-C207-F347-07A67098CB11}"/>
                </a:ext>
              </a:extLst>
            </p:cNvPr>
            <p:cNvCxnSpPr>
              <a:cxnSpLocks/>
              <a:stCxn id="31" idx="6"/>
              <a:endCxn id="23" idx="0"/>
            </p:cNvCxnSpPr>
            <p:nvPr/>
          </p:nvCxnSpPr>
          <p:spPr>
            <a:xfrm>
              <a:off x="5105400" y="2438400"/>
              <a:ext cx="1219200" cy="533400"/>
            </a:xfrm>
            <a:prstGeom prst="curvedConnector2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Verbindingslijn: gekromd 33">
              <a:extLst>
                <a:ext uri="{FF2B5EF4-FFF2-40B4-BE49-F238E27FC236}">
                  <a16:creationId xmlns:a16="http://schemas.microsoft.com/office/drawing/2014/main" id="{AD5ED66D-7969-F10E-B2B9-D94DDE320145}"/>
                </a:ext>
              </a:extLst>
            </p:cNvPr>
            <p:cNvCxnSpPr>
              <a:cxnSpLocks/>
              <a:stCxn id="23" idx="4"/>
              <a:endCxn id="25" idx="6"/>
            </p:cNvCxnSpPr>
            <p:nvPr/>
          </p:nvCxnSpPr>
          <p:spPr>
            <a:xfrm rot="5400000">
              <a:off x="5687954" y="4446646"/>
              <a:ext cx="1044692" cy="228600"/>
            </a:xfrm>
            <a:prstGeom prst="curvedConnector2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Verbindingslijn: gekromd 35">
              <a:extLst>
                <a:ext uri="{FF2B5EF4-FFF2-40B4-BE49-F238E27FC236}">
                  <a16:creationId xmlns:a16="http://schemas.microsoft.com/office/drawing/2014/main" id="{50E48425-5E71-384A-D1CE-B0D60E857978}"/>
                </a:ext>
              </a:extLst>
            </p:cNvPr>
            <p:cNvCxnSpPr>
              <a:cxnSpLocks/>
              <a:stCxn id="38" idx="2"/>
              <a:endCxn id="29" idx="4"/>
            </p:cNvCxnSpPr>
            <p:nvPr/>
          </p:nvCxnSpPr>
          <p:spPr>
            <a:xfrm rot="10800000">
              <a:off x="2819400" y="4038598"/>
              <a:ext cx="228600" cy="1044694"/>
            </a:xfrm>
            <a:prstGeom prst="curvedConnector2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Verbindingslijn: gekromd 36">
              <a:extLst>
                <a:ext uri="{FF2B5EF4-FFF2-40B4-BE49-F238E27FC236}">
                  <a16:creationId xmlns:a16="http://schemas.microsoft.com/office/drawing/2014/main" id="{CC261165-864E-4463-CF4F-0F79E29D3B56}"/>
                </a:ext>
              </a:extLst>
            </p:cNvPr>
            <p:cNvCxnSpPr>
              <a:cxnSpLocks/>
              <a:stCxn id="29" idx="0"/>
              <a:endCxn id="31" idx="2"/>
            </p:cNvCxnSpPr>
            <p:nvPr/>
          </p:nvCxnSpPr>
          <p:spPr>
            <a:xfrm rot="5400000" flipH="1" flipV="1">
              <a:off x="3162300" y="2095500"/>
              <a:ext cx="533400" cy="1219200"/>
            </a:xfrm>
            <a:prstGeom prst="curvedConnector2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Verbindingslijn: gekromd 40">
            <a:extLst>
              <a:ext uri="{FF2B5EF4-FFF2-40B4-BE49-F238E27FC236}">
                <a16:creationId xmlns:a16="http://schemas.microsoft.com/office/drawing/2014/main" id="{0F859BD2-0A08-10FA-36C3-655139E00C90}"/>
              </a:ext>
            </a:extLst>
          </p:cNvPr>
          <p:cNvCxnSpPr>
            <a:cxnSpLocks/>
            <a:stCxn id="25" idx="4"/>
            <a:endCxn id="38" idx="4"/>
          </p:cNvCxnSpPr>
          <p:nvPr/>
        </p:nvCxnSpPr>
        <p:spPr>
          <a:xfrm rot="5400000" flipH="1">
            <a:off x="7434919" y="5456689"/>
            <a:ext cx="1" cy="1023620"/>
          </a:xfrm>
          <a:prstGeom prst="curvedConnector3">
            <a:avLst>
              <a:gd name="adj1" fmla="val -22860000000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kstvak 5">
            <a:extLst>
              <a:ext uri="{FF2B5EF4-FFF2-40B4-BE49-F238E27FC236}">
                <a16:creationId xmlns:a16="http://schemas.microsoft.com/office/drawing/2014/main" id="{889FB07C-BF6C-A92F-BCE8-ADCE30AA60B3}"/>
              </a:ext>
            </a:extLst>
          </p:cNvPr>
          <p:cNvSpPr txBox="1"/>
          <p:nvPr/>
        </p:nvSpPr>
        <p:spPr>
          <a:xfrm>
            <a:off x="914400" y="6334780"/>
            <a:ext cx="6090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/>
              <a:t>*</a:t>
            </a:r>
            <a:r>
              <a:rPr lang="nl-NL" sz="1000" dirty="0" err="1"/>
              <a:t>Deenadayalan</a:t>
            </a:r>
            <a:r>
              <a:rPr lang="nl-NL" sz="1000" dirty="0"/>
              <a:t> Y, </a:t>
            </a:r>
            <a:r>
              <a:rPr lang="nl-NL" sz="1000" dirty="0" err="1"/>
              <a:t>Grimmer</a:t>
            </a:r>
            <a:r>
              <a:rPr lang="nl-NL" sz="1000" dirty="0"/>
              <a:t>-Somers K, Prior M, </a:t>
            </a:r>
            <a:r>
              <a:rPr lang="nl-NL" sz="1000" dirty="0" err="1"/>
              <a:t>Kumar</a:t>
            </a:r>
            <a:r>
              <a:rPr lang="nl-NL" sz="1000" dirty="0"/>
              <a:t> S. How </a:t>
            </a:r>
            <a:r>
              <a:rPr lang="nl-NL" sz="1000" dirty="0" err="1"/>
              <a:t>to</a:t>
            </a:r>
            <a:r>
              <a:rPr lang="nl-NL" sz="1000" dirty="0"/>
              <a:t> run </a:t>
            </a:r>
            <a:r>
              <a:rPr lang="nl-NL" sz="1000" dirty="0" err="1"/>
              <a:t>an</a:t>
            </a:r>
            <a:r>
              <a:rPr lang="nl-NL" sz="1000" dirty="0"/>
              <a:t> </a:t>
            </a:r>
            <a:r>
              <a:rPr lang="nl-NL" sz="1000" dirty="0" err="1"/>
              <a:t>effective</a:t>
            </a:r>
            <a:r>
              <a:rPr lang="nl-NL" sz="1000" dirty="0"/>
              <a:t> </a:t>
            </a:r>
            <a:r>
              <a:rPr lang="nl-NL" sz="1000" dirty="0" err="1"/>
              <a:t>journal</a:t>
            </a:r>
            <a:r>
              <a:rPr lang="nl-NL" sz="1000" dirty="0"/>
              <a:t> club: a </a:t>
            </a:r>
            <a:r>
              <a:rPr lang="nl-NL" sz="1000" dirty="0" err="1"/>
              <a:t>systematic</a:t>
            </a:r>
            <a:r>
              <a:rPr lang="nl-NL" sz="1000" dirty="0"/>
              <a:t> review.</a:t>
            </a:r>
          </a:p>
          <a:p>
            <a:r>
              <a:rPr lang="nl-NL" sz="1000" dirty="0"/>
              <a:t>J </a:t>
            </a:r>
            <a:r>
              <a:rPr lang="nl-NL" sz="1000" dirty="0" err="1"/>
              <a:t>Eval</a:t>
            </a:r>
            <a:r>
              <a:rPr lang="nl-NL" sz="1000" dirty="0"/>
              <a:t> </a:t>
            </a:r>
            <a:r>
              <a:rPr lang="nl-NL" sz="1000" dirty="0" err="1"/>
              <a:t>Clin</a:t>
            </a:r>
            <a:r>
              <a:rPr lang="nl-NL" sz="1000" dirty="0"/>
              <a:t> </a:t>
            </a:r>
            <a:r>
              <a:rPr lang="nl-NL" sz="1000" dirty="0" err="1"/>
              <a:t>Pract</a:t>
            </a:r>
            <a:r>
              <a:rPr lang="nl-NL" sz="1000" dirty="0"/>
              <a:t>. 2008 Oct;14(5):898-911. </a:t>
            </a:r>
            <a:r>
              <a:rPr lang="nl-NL" sz="1000" dirty="0" err="1"/>
              <a:t>doi</a:t>
            </a:r>
            <a:r>
              <a:rPr lang="nl-NL" sz="1000" dirty="0"/>
              <a:t>: 10.1111/j.1365-2753.2008.01050.x</a:t>
            </a:r>
            <a:r>
              <a:rPr lang="nl-N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2777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vaal 52">
            <a:extLst>
              <a:ext uri="{FF2B5EF4-FFF2-40B4-BE49-F238E27FC236}">
                <a16:creationId xmlns:a16="http://schemas.microsoft.com/office/drawing/2014/main" id="{B3A36A2D-3FBE-FE7C-68D8-A27CD3AB1292}"/>
              </a:ext>
            </a:extLst>
          </p:cNvPr>
          <p:cNvSpPr/>
          <p:nvPr/>
        </p:nvSpPr>
        <p:spPr>
          <a:xfrm>
            <a:off x="6253820" y="4678761"/>
            <a:ext cx="551180" cy="52020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2F3D9E-6446-CBE6-9C5D-5D76A9538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400" dirty="0"/>
              <a:t>Effectieve </a:t>
            </a:r>
            <a:r>
              <a:rPr lang="nl-NL" sz="3400" dirty="0" err="1"/>
              <a:t>journal</a:t>
            </a:r>
            <a:r>
              <a:rPr lang="nl-NL" sz="3400" dirty="0"/>
              <a:t> club organiseren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DCE0C4-F8F4-55EF-208A-FFF797822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000" y="1814635"/>
            <a:ext cx="8393400" cy="4125365"/>
          </a:xfrm>
        </p:spPr>
        <p:txBody>
          <a:bodyPr/>
          <a:lstStyle/>
          <a:p>
            <a:pPr marL="0" indent="0">
              <a:buNone/>
            </a:pPr>
            <a:endParaRPr lang="nl-NL" sz="1600" dirty="0"/>
          </a:p>
          <a:p>
            <a:pPr marL="342900" indent="-342900">
              <a:buFont typeface="+mj-lt"/>
              <a:buAutoNum type="arabicPeriod" startAt="9"/>
            </a:pPr>
            <a:r>
              <a:rPr lang="nl-NL" sz="1600" dirty="0"/>
              <a:t>Hoe wordt de </a:t>
            </a:r>
            <a:r>
              <a:rPr lang="nl-NL" sz="1600" dirty="0" err="1"/>
              <a:t>journal</a:t>
            </a:r>
            <a:r>
              <a:rPr lang="nl-NL" sz="1600" dirty="0"/>
              <a:t> club gemodereerd?</a:t>
            </a:r>
          </a:p>
          <a:p>
            <a:pPr marL="668337" lvl="1" indent="-342900"/>
            <a:r>
              <a:rPr lang="nl-NL" sz="1600" dirty="0"/>
              <a:t>De moderator kan een korte samenvatting geven van het artikel in een presentatie </a:t>
            </a:r>
          </a:p>
          <a:p>
            <a:pPr marL="668337" lvl="1" indent="-342900"/>
            <a:r>
              <a:rPr lang="nl-NL" sz="1600" dirty="0"/>
              <a:t>Gebruik de vooraf doorgestuurde vragen en/of kwaliteitschecklist om de discussie te leiden over de verschillende onderdelen</a:t>
            </a:r>
          </a:p>
          <a:p>
            <a:pPr marL="668337" lvl="1" indent="-342900"/>
            <a:r>
              <a:rPr lang="nl-NL" sz="1600" dirty="0"/>
              <a:t>Beëindig de </a:t>
            </a:r>
            <a:r>
              <a:rPr lang="nl-NL" sz="1600" dirty="0" err="1"/>
              <a:t>journal</a:t>
            </a:r>
            <a:r>
              <a:rPr lang="nl-NL" sz="1600" dirty="0"/>
              <a:t> club door het artikel in de praktische context te plaatsen</a:t>
            </a:r>
          </a:p>
          <a:p>
            <a:pPr marL="668337" lvl="1" indent="-342900"/>
            <a:endParaRPr lang="nl-NL" sz="1600" dirty="0"/>
          </a:p>
          <a:p>
            <a:pPr marL="342900" indent="-342900">
              <a:buFont typeface="+mj-lt"/>
              <a:buAutoNum type="arabicPeriod" startAt="9"/>
            </a:pPr>
            <a:r>
              <a:rPr lang="nl-NL" sz="1600" dirty="0"/>
              <a:t>Wie vat de bevindingen samen?</a:t>
            </a:r>
          </a:p>
          <a:p>
            <a:pPr marL="668337" lvl="1" indent="-342900"/>
            <a:r>
              <a:rPr lang="nl-NL" sz="1600" dirty="0"/>
              <a:t>De belangrijkste bevindingen notuleren kan handig zijn voor</a:t>
            </a:r>
          </a:p>
          <a:p>
            <a:pPr marL="325437" lvl="1" indent="0">
              <a:buNone/>
            </a:pPr>
            <a:r>
              <a:rPr lang="nl-NL" sz="1600" dirty="0"/>
              <a:t>	afwezigen en als naslagwerk</a:t>
            </a:r>
          </a:p>
          <a:p>
            <a:pPr marL="342900" indent="-342900">
              <a:buFont typeface="+mj-lt"/>
              <a:buAutoNum type="arabicPeriod" startAt="9"/>
            </a:pPr>
            <a:endParaRPr lang="nl-NL" sz="1600" dirty="0"/>
          </a:p>
          <a:p>
            <a:pPr marL="342900" indent="-342900">
              <a:buFont typeface="+mj-lt"/>
              <a:buAutoNum type="arabicPeriod" startAt="9"/>
            </a:pPr>
            <a:endParaRPr lang="nl-NL" sz="16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586BE82-B786-9D93-8AE6-E6CC002734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37" name="Groep 36">
            <a:extLst>
              <a:ext uri="{FF2B5EF4-FFF2-40B4-BE49-F238E27FC236}">
                <a16:creationId xmlns:a16="http://schemas.microsoft.com/office/drawing/2014/main" id="{54638B70-B082-85B6-0611-1BAEB4E89DD8}"/>
              </a:ext>
            </a:extLst>
          </p:cNvPr>
          <p:cNvGrpSpPr/>
          <p:nvPr/>
        </p:nvGrpSpPr>
        <p:grpSpPr>
          <a:xfrm>
            <a:off x="6293190" y="4158553"/>
            <a:ext cx="2322830" cy="1816295"/>
            <a:chOff x="2362200" y="1905000"/>
            <a:chExt cx="4495800" cy="3724713"/>
          </a:xfrm>
        </p:grpSpPr>
        <p:sp>
          <p:nvSpPr>
            <p:cNvPr id="38" name="Ovaal 37">
              <a:extLst>
                <a:ext uri="{FF2B5EF4-FFF2-40B4-BE49-F238E27FC236}">
                  <a16:creationId xmlns:a16="http://schemas.microsoft.com/office/drawing/2014/main" id="{E730CDC8-7078-BC15-DD60-FE62D0D65B1F}"/>
                </a:ext>
              </a:extLst>
            </p:cNvPr>
            <p:cNvSpPr/>
            <p:nvPr/>
          </p:nvSpPr>
          <p:spPr>
            <a:xfrm>
              <a:off x="5791200" y="2971800"/>
              <a:ext cx="1066800" cy="1066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39" name="Tijdelijke aanduiding voor inhoud 11" descr="Controlelijst silhouet">
              <a:extLst>
                <a:ext uri="{FF2B5EF4-FFF2-40B4-BE49-F238E27FC236}">
                  <a16:creationId xmlns:a16="http://schemas.microsoft.com/office/drawing/2014/main" id="{923F386F-F3D9-9132-3773-C9717EB4E7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67400" y="3048000"/>
              <a:ext cx="914400" cy="914400"/>
            </a:xfrm>
            <a:prstGeom prst="rect">
              <a:avLst/>
            </a:prstGeom>
          </p:spPr>
        </p:pic>
        <p:sp>
          <p:nvSpPr>
            <p:cNvPr id="40" name="Ovaal 39">
              <a:extLst>
                <a:ext uri="{FF2B5EF4-FFF2-40B4-BE49-F238E27FC236}">
                  <a16:creationId xmlns:a16="http://schemas.microsoft.com/office/drawing/2014/main" id="{D2228EB2-354C-94B8-177D-E48645E5455D}"/>
                </a:ext>
              </a:extLst>
            </p:cNvPr>
            <p:cNvSpPr/>
            <p:nvPr/>
          </p:nvSpPr>
          <p:spPr>
            <a:xfrm>
              <a:off x="5029200" y="4549892"/>
              <a:ext cx="1066800" cy="1066800"/>
            </a:xfrm>
            <a:prstGeom prst="ellipse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41" name="Graphic 40" descr="Document silhouet">
              <a:extLst>
                <a:ext uri="{FF2B5EF4-FFF2-40B4-BE49-F238E27FC236}">
                  <a16:creationId xmlns:a16="http://schemas.microsoft.com/office/drawing/2014/main" id="{D44B9A3C-A57C-0995-8F82-C39A570D9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105400" y="4626092"/>
              <a:ext cx="914400" cy="914400"/>
            </a:xfrm>
            <a:prstGeom prst="rect">
              <a:avLst/>
            </a:prstGeom>
          </p:spPr>
        </p:pic>
        <p:sp>
          <p:nvSpPr>
            <p:cNvPr id="42" name="Ovaal 41">
              <a:extLst>
                <a:ext uri="{FF2B5EF4-FFF2-40B4-BE49-F238E27FC236}">
                  <a16:creationId xmlns:a16="http://schemas.microsoft.com/office/drawing/2014/main" id="{D8ACF620-A77F-BC87-C94C-A80C6212BACE}"/>
                </a:ext>
              </a:extLst>
            </p:cNvPr>
            <p:cNvSpPr/>
            <p:nvPr/>
          </p:nvSpPr>
          <p:spPr>
            <a:xfrm>
              <a:off x="3048000" y="4549892"/>
              <a:ext cx="1066800" cy="1066800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43" name="Graphic 42" descr="Badge vraagteken silhouet">
              <a:extLst>
                <a:ext uri="{FF2B5EF4-FFF2-40B4-BE49-F238E27FC236}">
                  <a16:creationId xmlns:a16="http://schemas.microsoft.com/office/drawing/2014/main" id="{7CB06114-20F3-F7FA-0229-CF5A447B92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124200" y="4624233"/>
              <a:ext cx="914400" cy="914400"/>
            </a:xfrm>
            <a:prstGeom prst="rect">
              <a:avLst/>
            </a:prstGeom>
          </p:spPr>
        </p:pic>
        <p:pic>
          <p:nvPicPr>
            <p:cNvPr id="45" name="Graphic 44" descr="Klantbeoordeling silhouet">
              <a:extLst>
                <a:ext uri="{FF2B5EF4-FFF2-40B4-BE49-F238E27FC236}">
                  <a16:creationId xmlns:a16="http://schemas.microsoft.com/office/drawing/2014/main" id="{498AECDD-D75A-0134-417E-291013C24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362200" y="3048000"/>
              <a:ext cx="914400" cy="914400"/>
            </a:xfrm>
            <a:prstGeom prst="rect">
              <a:avLst/>
            </a:prstGeom>
          </p:spPr>
        </p:pic>
        <p:sp>
          <p:nvSpPr>
            <p:cNvPr id="46" name="Ovaal 45">
              <a:extLst>
                <a:ext uri="{FF2B5EF4-FFF2-40B4-BE49-F238E27FC236}">
                  <a16:creationId xmlns:a16="http://schemas.microsoft.com/office/drawing/2014/main" id="{6DAD13F8-FFDB-B34F-F1B1-172E997C5217}"/>
                </a:ext>
              </a:extLst>
            </p:cNvPr>
            <p:cNvSpPr/>
            <p:nvPr/>
          </p:nvSpPr>
          <p:spPr>
            <a:xfrm>
              <a:off x="4038600" y="1905000"/>
              <a:ext cx="1066800" cy="1066800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47" name="Graphic 46" descr="EHBO-doos silhouet">
              <a:extLst>
                <a:ext uri="{FF2B5EF4-FFF2-40B4-BE49-F238E27FC236}">
                  <a16:creationId xmlns:a16="http://schemas.microsoft.com/office/drawing/2014/main" id="{B760DA60-5C40-720C-0D5E-A7F4F5DE56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114800" y="1981200"/>
              <a:ext cx="914400" cy="914400"/>
            </a:xfrm>
            <a:prstGeom prst="rect">
              <a:avLst/>
            </a:prstGeom>
          </p:spPr>
        </p:pic>
        <p:cxnSp>
          <p:nvCxnSpPr>
            <p:cNvPr id="48" name="Verbindingslijn: gekromd 47">
              <a:extLst>
                <a:ext uri="{FF2B5EF4-FFF2-40B4-BE49-F238E27FC236}">
                  <a16:creationId xmlns:a16="http://schemas.microsoft.com/office/drawing/2014/main" id="{735079F2-BFD8-D210-383A-BC5F6FB256D9}"/>
                </a:ext>
              </a:extLst>
            </p:cNvPr>
            <p:cNvCxnSpPr>
              <a:cxnSpLocks/>
              <a:stCxn id="46" idx="6"/>
              <a:endCxn id="38" idx="0"/>
            </p:cNvCxnSpPr>
            <p:nvPr/>
          </p:nvCxnSpPr>
          <p:spPr>
            <a:xfrm>
              <a:off x="5105400" y="2438400"/>
              <a:ext cx="1219200" cy="533400"/>
            </a:xfrm>
            <a:prstGeom prst="curvedConnector2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Verbindingslijn: gekromd 48">
              <a:extLst>
                <a:ext uri="{FF2B5EF4-FFF2-40B4-BE49-F238E27FC236}">
                  <a16:creationId xmlns:a16="http://schemas.microsoft.com/office/drawing/2014/main" id="{AC6C3734-9BDB-9CB2-F587-CBE7974DB772}"/>
                </a:ext>
              </a:extLst>
            </p:cNvPr>
            <p:cNvCxnSpPr>
              <a:cxnSpLocks/>
              <a:stCxn id="38" idx="4"/>
              <a:endCxn id="40" idx="6"/>
            </p:cNvCxnSpPr>
            <p:nvPr/>
          </p:nvCxnSpPr>
          <p:spPr>
            <a:xfrm rot="5400000">
              <a:off x="5687954" y="4446646"/>
              <a:ext cx="1044692" cy="228600"/>
            </a:xfrm>
            <a:prstGeom prst="curvedConnector2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Verbindingslijn: gekromd 49">
              <a:extLst>
                <a:ext uri="{FF2B5EF4-FFF2-40B4-BE49-F238E27FC236}">
                  <a16:creationId xmlns:a16="http://schemas.microsoft.com/office/drawing/2014/main" id="{46F59ABA-36C9-3C7A-39BF-FEEA778BC712}"/>
                </a:ext>
              </a:extLst>
            </p:cNvPr>
            <p:cNvCxnSpPr>
              <a:cxnSpLocks/>
              <a:stCxn id="40" idx="4"/>
              <a:endCxn id="42" idx="4"/>
            </p:cNvCxnSpPr>
            <p:nvPr/>
          </p:nvCxnSpPr>
          <p:spPr>
            <a:xfrm rot="5400000">
              <a:off x="4571268" y="4626091"/>
              <a:ext cx="26044" cy="1981200"/>
            </a:xfrm>
            <a:prstGeom prst="curvedConnector3">
              <a:avLst>
                <a:gd name="adj1" fmla="val 1800000"/>
              </a:avLst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Verbindingslijn: gekromd 50">
              <a:extLst>
                <a:ext uri="{FF2B5EF4-FFF2-40B4-BE49-F238E27FC236}">
                  <a16:creationId xmlns:a16="http://schemas.microsoft.com/office/drawing/2014/main" id="{2D804CD9-E1B4-4BE2-461D-BFD340C735FA}"/>
                </a:ext>
              </a:extLst>
            </p:cNvPr>
            <p:cNvCxnSpPr>
              <a:cxnSpLocks/>
              <a:stCxn id="42" idx="2"/>
            </p:cNvCxnSpPr>
            <p:nvPr/>
          </p:nvCxnSpPr>
          <p:spPr>
            <a:xfrm rot="10800000">
              <a:off x="2819400" y="4038600"/>
              <a:ext cx="228600" cy="1044692"/>
            </a:xfrm>
            <a:prstGeom prst="curvedConnector2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Verbindingslijn: gekromd 51">
              <a:extLst>
                <a:ext uri="{FF2B5EF4-FFF2-40B4-BE49-F238E27FC236}">
                  <a16:creationId xmlns:a16="http://schemas.microsoft.com/office/drawing/2014/main" id="{E4864628-1891-0AD5-A536-4D3569D535E2}"/>
                </a:ext>
              </a:extLst>
            </p:cNvPr>
            <p:cNvCxnSpPr>
              <a:cxnSpLocks/>
              <a:endCxn id="46" idx="2"/>
            </p:cNvCxnSpPr>
            <p:nvPr/>
          </p:nvCxnSpPr>
          <p:spPr>
            <a:xfrm rot="5400000" flipH="1" flipV="1">
              <a:off x="3162300" y="2095500"/>
              <a:ext cx="533400" cy="1219200"/>
            </a:xfrm>
            <a:prstGeom prst="curvedConnector2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kstvak 5">
            <a:extLst>
              <a:ext uri="{FF2B5EF4-FFF2-40B4-BE49-F238E27FC236}">
                <a16:creationId xmlns:a16="http://schemas.microsoft.com/office/drawing/2014/main" id="{70FD710A-83CE-AAA1-9C63-738B451806A1}"/>
              </a:ext>
            </a:extLst>
          </p:cNvPr>
          <p:cNvSpPr txBox="1"/>
          <p:nvPr/>
        </p:nvSpPr>
        <p:spPr>
          <a:xfrm>
            <a:off x="914400" y="6334780"/>
            <a:ext cx="6090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/>
              <a:t>*</a:t>
            </a:r>
            <a:r>
              <a:rPr lang="nl-NL" sz="1000" dirty="0" err="1"/>
              <a:t>Deenadayalan</a:t>
            </a:r>
            <a:r>
              <a:rPr lang="nl-NL" sz="1000" dirty="0"/>
              <a:t> Y, </a:t>
            </a:r>
            <a:r>
              <a:rPr lang="nl-NL" sz="1000" dirty="0" err="1"/>
              <a:t>Grimmer</a:t>
            </a:r>
            <a:r>
              <a:rPr lang="nl-NL" sz="1000" dirty="0"/>
              <a:t>-Somers K, Prior M, </a:t>
            </a:r>
            <a:r>
              <a:rPr lang="nl-NL" sz="1000" dirty="0" err="1"/>
              <a:t>Kumar</a:t>
            </a:r>
            <a:r>
              <a:rPr lang="nl-NL" sz="1000" dirty="0"/>
              <a:t> S. How </a:t>
            </a:r>
            <a:r>
              <a:rPr lang="nl-NL" sz="1000" dirty="0" err="1"/>
              <a:t>to</a:t>
            </a:r>
            <a:r>
              <a:rPr lang="nl-NL" sz="1000" dirty="0"/>
              <a:t> run </a:t>
            </a:r>
            <a:r>
              <a:rPr lang="nl-NL" sz="1000" dirty="0" err="1"/>
              <a:t>an</a:t>
            </a:r>
            <a:r>
              <a:rPr lang="nl-NL" sz="1000" dirty="0"/>
              <a:t> </a:t>
            </a:r>
            <a:r>
              <a:rPr lang="nl-NL" sz="1000" dirty="0" err="1"/>
              <a:t>effective</a:t>
            </a:r>
            <a:r>
              <a:rPr lang="nl-NL" sz="1000" dirty="0"/>
              <a:t> </a:t>
            </a:r>
            <a:r>
              <a:rPr lang="nl-NL" sz="1000" dirty="0" err="1"/>
              <a:t>journal</a:t>
            </a:r>
            <a:r>
              <a:rPr lang="nl-NL" sz="1000" dirty="0"/>
              <a:t> club: a </a:t>
            </a:r>
            <a:r>
              <a:rPr lang="nl-NL" sz="1000" dirty="0" err="1"/>
              <a:t>systematic</a:t>
            </a:r>
            <a:r>
              <a:rPr lang="nl-NL" sz="1000" dirty="0"/>
              <a:t> review.</a:t>
            </a:r>
          </a:p>
          <a:p>
            <a:r>
              <a:rPr lang="nl-NL" sz="1000" dirty="0"/>
              <a:t>J </a:t>
            </a:r>
            <a:r>
              <a:rPr lang="nl-NL" sz="1000" dirty="0" err="1"/>
              <a:t>Eval</a:t>
            </a:r>
            <a:r>
              <a:rPr lang="nl-NL" sz="1000" dirty="0"/>
              <a:t> </a:t>
            </a:r>
            <a:r>
              <a:rPr lang="nl-NL" sz="1000" dirty="0" err="1"/>
              <a:t>Clin</a:t>
            </a:r>
            <a:r>
              <a:rPr lang="nl-NL" sz="1000" dirty="0"/>
              <a:t> </a:t>
            </a:r>
            <a:r>
              <a:rPr lang="nl-NL" sz="1000" dirty="0" err="1"/>
              <a:t>Pract</a:t>
            </a:r>
            <a:r>
              <a:rPr lang="nl-NL" sz="1000" dirty="0"/>
              <a:t>. 2008 Oct;14(5):898-911. </a:t>
            </a:r>
            <a:r>
              <a:rPr lang="nl-NL" sz="1000" dirty="0" err="1"/>
              <a:t>doi</a:t>
            </a:r>
            <a:r>
              <a:rPr lang="nl-NL" sz="1000" dirty="0"/>
              <a:t>: 10.1111/j.1365-2753.2008.01050.x</a:t>
            </a:r>
            <a:r>
              <a:rPr lang="nl-N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9296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2F3D9E-6446-CBE6-9C5D-5D76A9538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400" dirty="0"/>
              <a:t>Effectieve </a:t>
            </a:r>
            <a:r>
              <a:rPr lang="nl-NL" sz="3400" dirty="0" err="1"/>
              <a:t>journal</a:t>
            </a:r>
            <a:r>
              <a:rPr lang="nl-NL" sz="3400" dirty="0"/>
              <a:t> club organiseren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DCE0C4-F8F4-55EF-208A-FFF797822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000" y="1814635"/>
            <a:ext cx="8393400" cy="4125365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endParaRPr lang="nl-NL" sz="1600" dirty="0"/>
          </a:p>
          <a:p>
            <a:pPr marL="342900" indent="-342900">
              <a:buFont typeface="+mj-lt"/>
              <a:buAutoNum type="arabicPeriod" startAt="11"/>
            </a:pPr>
            <a:r>
              <a:rPr lang="nl-NL" sz="1600" dirty="0"/>
              <a:t>Evaluatie van het behalen van de beoogde leerdoelen? </a:t>
            </a:r>
          </a:p>
          <a:p>
            <a:pPr marL="668337" lvl="1" indent="-342900"/>
            <a:r>
              <a:rPr lang="nl-NL" sz="1600" dirty="0"/>
              <a:t>Formeel of informeel evalueren van de gestelde leerdoelen zoals bijvoorbeeld:</a:t>
            </a:r>
          </a:p>
          <a:p>
            <a:pPr marL="990600" lvl="2" indent="-342900"/>
            <a:r>
              <a:rPr lang="nl-NL" sz="1600" dirty="0"/>
              <a:t>Kritisch kunnen beoordelen van wetenschappelijke artikelen</a:t>
            </a:r>
          </a:p>
          <a:p>
            <a:pPr marL="990600" lvl="2" indent="-342900"/>
            <a:r>
              <a:rPr lang="nl-NL" sz="1600" dirty="0"/>
              <a:t>Toepassing van opgedane wetenschappelijke kennis in de praktijk</a:t>
            </a:r>
          </a:p>
          <a:p>
            <a:pPr marL="990600" lvl="2" indent="-342900"/>
            <a:r>
              <a:rPr lang="nl-NL" sz="1600" dirty="0"/>
              <a:t>Begrijpen van onderzoeksmethodieken en statistiek</a:t>
            </a:r>
          </a:p>
          <a:p>
            <a:pPr marL="990600" lvl="2" indent="-342900"/>
            <a:endParaRPr lang="nl-NL" sz="1600" dirty="0"/>
          </a:p>
          <a:p>
            <a:pPr marL="668337" lvl="1" indent="-342900"/>
            <a:endParaRPr lang="nl-NL" sz="1600" dirty="0"/>
          </a:p>
          <a:p>
            <a:pPr marL="342900" indent="-342900">
              <a:buFont typeface="+mj-lt"/>
              <a:buAutoNum type="arabicPeriod" startAt="11"/>
            </a:pPr>
            <a:endParaRPr lang="nl-NL" sz="1600" dirty="0"/>
          </a:p>
          <a:p>
            <a:pPr marL="342900" indent="-342900">
              <a:buFont typeface="+mj-lt"/>
              <a:buAutoNum type="arabicPeriod" startAt="11"/>
            </a:pPr>
            <a:endParaRPr lang="nl-NL" sz="16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586BE82-B786-9D93-8AE6-E6CC002734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21" name="Groep 20">
            <a:extLst>
              <a:ext uri="{FF2B5EF4-FFF2-40B4-BE49-F238E27FC236}">
                <a16:creationId xmlns:a16="http://schemas.microsoft.com/office/drawing/2014/main" id="{7A154F99-59A9-6CCB-E8B0-55738A8002DE}"/>
              </a:ext>
            </a:extLst>
          </p:cNvPr>
          <p:cNvGrpSpPr/>
          <p:nvPr/>
        </p:nvGrpSpPr>
        <p:grpSpPr>
          <a:xfrm>
            <a:off x="6253820" y="4158553"/>
            <a:ext cx="2362200" cy="1816295"/>
            <a:chOff x="2286000" y="1905000"/>
            <a:chExt cx="4572000" cy="3724713"/>
          </a:xfrm>
        </p:grpSpPr>
        <p:sp>
          <p:nvSpPr>
            <p:cNvPr id="6" name="Ovaal 5">
              <a:extLst>
                <a:ext uri="{FF2B5EF4-FFF2-40B4-BE49-F238E27FC236}">
                  <a16:creationId xmlns:a16="http://schemas.microsoft.com/office/drawing/2014/main" id="{61CD5279-6957-D251-5FDC-79862F9C09ED}"/>
                </a:ext>
              </a:extLst>
            </p:cNvPr>
            <p:cNvSpPr/>
            <p:nvPr/>
          </p:nvSpPr>
          <p:spPr>
            <a:xfrm>
              <a:off x="5791200" y="2971800"/>
              <a:ext cx="1066800" cy="1066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7" name="Tijdelijke aanduiding voor inhoud 11" descr="Controlelijst silhouet">
              <a:extLst>
                <a:ext uri="{FF2B5EF4-FFF2-40B4-BE49-F238E27FC236}">
                  <a16:creationId xmlns:a16="http://schemas.microsoft.com/office/drawing/2014/main" id="{7C50DE64-579E-D0B9-00BA-BAF34CC32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67400" y="3048000"/>
              <a:ext cx="914400" cy="914400"/>
            </a:xfrm>
            <a:prstGeom prst="rect">
              <a:avLst/>
            </a:prstGeom>
          </p:spPr>
        </p:pic>
        <p:sp>
          <p:nvSpPr>
            <p:cNvPr id="8" name="Ovaal 7">
              <a:extLst>
                <a:ext uri="{FF2B5EF4-FFF2-40B4-BE49-F238E27FC236}">
                  <a16:creationId xmlns:a16="http://schemas.microsoft.com/office/drawing/2014/main" id="{20377165-3989-279A-FE58-2B6EFE6FB271}"/>
                </a:ext>
              </a:extLst>
            </p:cNvPr>
            <p:cNvSpPr/>
            <p:nvPr/>
          </p:nvSpPr>
          <p:spPr>
            <a:xfrm>
              <a:off x="5029200" y="4549892"/>
              <a:ext cx="1066800" cy="1066800"/>
            </a:xfrm>
            <a:prstGeom prst="ellipse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9" name="Graphic 8" descr="Document silhouet">
              <a:extLst>
                <a:ext uri="{FF2B5EF4-FFF2-40B4-BE49-F238E27FC236}">
                  <a16:creationId xmlns:a16="http://schemas.microsoft.com/office/drawing/2014/main" id="{4E9ED7B6-76B9-CD30-C2D1-8D94EC2E64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105400" y="4626092"/>
              <a:ext cx="914400" cy="914400"/>
            </a:xfrm>
            <a:prstGeom prst="rect">
              <a:avLst/>
            </a:prstGeom>
          </p:spPr>
        </p:pic>
        <p:sp>
          <p:nvSpPr>
            <p:cNvPr id="10" name="Ovaal 9">
              <a:extLst>
                <a:ext uri="{FF2B5EF4-FFF2-40B4-BE49-F238E27FC236}">
                  <a16:creationId xmlns:a16="http://schemas.microsoft.com/office/drawing/2014/main" id="{8714143B-6610-2C6F-2EEA-201C149E4476}"/>
                </a:ext>
              </a:extLst>
            </p:cNvPr>
            <p:cNvSpPr/>
            <p:nvPr/>
          </p:nvSpPr>
          <p:spPr>
            <a:xfrm>
              <a:off x="3048000" y="4549892"/>
              <a:ext cx="1066800" cy="1066800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1" name="Graphic 10" descr="Badge vraagteken silhouet">
              <a:extLst>
                <a:ext uri="{FF2B5EF4-FFF2-40B4-BE49-F238E27FC236}">
                  <a16:creationId xmlns:a16="http://schemas.microsoft.com/office/drawing/2014/main" id="{CF8042E2-4D52-10ED-ADA3-16C1DB256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124200" y="4624233"/>
              <a:ext cx="914400" cy="914400"/>
            </a:xfrm>
            <a:prstGeom prst="rect">
              <a:avLst/>
            </a:prstGeom>
          </p:spPr>
        </p:pic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001FF36F-AB12-07D8-AAC8-6F2C0918E5BE}"/>
                </a:ext>
              </a:extLst>
            </p:cNvPr>
            <p:cNvSpPr/>
            <p:nvPr/>
          </p:nvSpPr>
          <p:spPr>
            <a:xfrm>
              <a:off x="2286000" y="2971800"/>
              <a:ext cx="1066800" cy="1066800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3" name="Graphic 12" descr="Klantbeoordeling silhouet">
              <a:extLst>
                <a:ext uri="{FF2B5EF4-FFF2-40B4-BE49-F238E27FC236}">
                  <a16:creationId xmlns:a16="http://schemas.microsoft.com/office/drawing/2014/main" id="{0B7F36AD-0E36-7725-D9FB-41CF948C3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362200" y="3048000"/>
              <a:ext cx="914400" cy="914400"/>
            </a:xfrm>
            <a:prstGeom prst="rect">
              <a:avLst/>
            </a:prstGeom>
          </p:spPr>
        </p:pic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5E08848F-C6AB-6DD4-C2BC-424BBAF67280}"/>
                </a:ext>
              </a:extLst>
            </p:cNvPr>
            <p:cNvSpPr/>
            <p:nvPr/>
          </p:nvSpPr>
          <p:spPr>
            <a:xfrm>
              <a:off x="4038600" y="1905000"/>
              <a:ext cx="1066800" cy="1066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5" name="Graphic 14" descr="EHBO-doos silhouet">
              <a:extLst>
                <a:ext uri="{FF2B5EF4-FFF2-40B4-BE49-F238E27FC236}">
                  <a16:creationId xmlns:a16="http://schemas.microsoft.com/office/drawing/2014/main" id="{A3ECE4A4-28C0-A8E0-6963-D38A6479AE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114800" y="1981200"/>
              <a:ext cx="914400" cy="914400"/>
            </a:xfrm>
            <a:prstGeom prst="rect">
              <a:avLst/>
            </a:prstGeom>
          </p:spPr>
        </p:pic>
        <p:cxnSp>
          <p:nvCxnSpPr>
            <p:cNvPr id="16" name="Verbindingslijn: gekromd 15">
              <a:extLst>
                <a:ext uri="{FF2B5EF4-FFF2-40B4-BE49-F238E27FC236}">
                  <a16:creationId xmlns:a16="http://schemas.microsoft.com/office/drawing/2014/main" id="{254427DC-2460-8C09-72F8-39321118797C}"/>
                </a:ext>
              </a:extLst>
            </p:cNvPr>
            <p:cNvCxnSpPr>
              <a:cxnSpLocks/>
              <a:stCxn id="14" idx="6"/>
              <a:endCxn id="6" idx="0"/>
            </p:cNvCxnSpPr>
            <p:nvPr/>
          </p:nvCxnSpPr>
          <p:spPr>
            <a:xfrm>
              <a:off x="5105400" y="2438400"/>
              <a:ext cx="1219200" cy="533400"/>
            </a:xfrm>
            <a:prstGeom prst="curvedConnector2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Verbindingslijn: gekromd 16">
              <a:extLst>
                <a:ext uri="{FF2B5EF4-FFF2-40B4-BE49-F238E27FC236}">
                  <a16:creationId xmlns:a16="http://schemas.microsoft.com/office/drawing/2014/main" id="{D6EDD901-6764-1B5B-8613-FAC017F9ED6C}"/>
                </a:ext>
              </a:extLst>
            </p:cNvPr>
            <p:cNvCxnSpPr>
              <a:cxnSpLocks/>
              <a:stCxn id="6" idx="4"/>
              <a:endCxn id="8" idx="6"/>
            </p:cNvCxnSpPr>
            <p:nvPr/>
          </p:nvCxnSpPr>
          <p:spPr>
            <a:xfrm rot="5400000">
              <a:off x="5687954" y="4446646"/>
              <a:ext cx="1044692" cy="228600"/>
            </a:xfrm>
            <a:prstGeom prst="curvedConnector2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Verbindingslijn: gekromd 17">
              <a:extLst>
                <a:ext uri="{FF2B5EF4-FFF2-40B4-BE49-F238E27FC236}">
                  <a16:creationId xmlns:a16="http://schemas.microsoft.com/office/drawing/2014/main" id="{7F4397A3-B3EA-C816-1935-7C5DAECD6671}"/>
                </a:ext>
              </a:extLst>
            </p:cNvPr>
            <p:cNvCxnSpPr>
              <a:cxnSpLocks/>
              <a:stCxn id="8" idx="4"/>
              <a:endCxn id="10" idx="4"/>
            </p:cNvCxnSpPr>
            <p:nvPr/>
          </p:nvCxnSpPr>
          <p:spPr>
            <a:xfrm rot="5400000">
              <a:off x="4571268" y="4626091"/>
              <a:ext cx="26044" cy="1981200"/>
            </a:xfrm>
            <a:prstGeom prst="curvedConnector3">
              <a:avLst>
                <a:gd name="adj1" fmla="val 1800000"/>
              </a:avLst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Verbindingslijn: gekromd 18">
              <a:extLst>
                <a:ext uri="{FF2B5EF4-FFF2-40B4-BE49-F238E27FC236}">
                  <a16:creationId xmlns:a16="http://schemas.microsoft.com/office/drawing/2014/main" id="{7F4D29EA-DEE6-567A-2FD1-2D2C3FFE929D}"/>
                </a:ext>
              </a:extLst>
            </p:cNvPr>
            <p:cNvCxnSpPr>
              <a:cxnSpLocks/>
              <a:stCxn id="10" idx="2"/>
              <a:endCxn id="12" idx="4"/>
            </p:cNvCxnSpPr>
            <p:nvPr/>
          </p:nvCxnSpPr>
          <p:spPr>
            <a:xfrm rot="10800000">
              <a:off x="2819400" y="4038600"/>
              <a:ext cx="228600" cy="1044692"/>
            </a:xfrm>
            <a:prstGeom prst="curvedConnector2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Verbindingslijn: gekromd 19">
              <a:extLst>
                <a:ext uri="{FF2B5EF4-FFF2-40B4-BE49-F238E27FC236}">
                  <a16:creationId xmlns:a16="http://schemas.microsoft.com/office/drawing/2014/main" id="{AE2AD276-5623-038A-69C8-3723D6BB188D}"/>
                </a:ext>
              </a:extLst>
            </p:cNvPr>
            <p:cNvCxnSpPr>
              <a:cxnSpLocks/>
              <a:stCxn id="12" idx="0"/>
              <a:endCxn id="14" idx="2"/>
            </p:cNvCxnSpPr>
            <p:nvPr/>
          </p:nvCxnSpPr>
          <p:spPr>
            <a:xfrm rot="5400000" flipH="1" flipV="1">
              <a:off x="3162300" y="2095500"/>
              <a:ext cx="533400" cy="1219200"/>
            </a:xfrm>
            <a:prstGeom prst="curvedConnector2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kstvak 21">
            <a:extLst>
              <a:ext uri="{FF2B5EF4-FFF2-40B4-BE49-F238E27FC236}">
                <a16:creationId xmlns:a16="http://schemas.microsoft.com/office/drawing/2014/main" id="{BB43A257-D0D3-BE64-2B3C-EE3F4D02B5E6}"/>
              </a:ext>
            </a:extLst>
          </p:cNvPr>
          <p:cNvSpPr txBox="1"/>
          <p:nvPr/>
        </p:nvSpPr>
        <p:spPr>
          <a:xfrm>
            <a:off x="914400" y="6334780"/>
            <a:ext cx="6090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/>
              <a:t>*</a:t>
            </a:r>
            <a:r>
              <a:rPr lang="nl-NL" sz="1000" dirty="0" err="1"/>
              <a:t>Deenadayalan</a:t>
            </a:r>
            <a:r>
              <a:rPr lang="nl-NL" sz="1000" dirty="0"/>
              <a:t> Y, </a:t>
            </a:r>
            <a:r>
              <a:rPr lang="nl-NL" sz="1000" dirty="0" err="1"/>
              <a:t>Grimmer</a:t>
            </a:r>
            <a:r>
              <a:rPr lang="nl-NL" sz="1000" dirty="0"/>
              <a:t>-Somers K, Prior M, </a:t>
            </a:r>
            <a:r>
              <a:rPr lang="nl-NL" sz="1000" dirty="0" err="1"/>
              <a:t>Kumar</a:t>
            </a:r>
            <a:r>
              <a:rPr lang="nl-NL" sz="1000" dirty="0"/>
              <a:t> S. How </a:t>
            </a:r>
            <a:r>
              <a:rPr lang="nl-NL" sz="1000" dirty="0" err="1"/>
              <a:t>to</a:t>
            </a:r>
            <a:r>
              <a:rPr lang="nl-NL" sz="1000" dirty="0"/>
              <a:t> run </a:t>
            </a:r>
            <a:r>
              <a:rPr lang="nl-NL" sz="1000" dirty="0" err="1"/>
              <a:t>an</a:t>
            </a:r>
            <a:r>
              <a:rPr lang="nl-NL" sz="1000" dirty="0"/>
              <a:t> </a:t>
            </a:r>
            <a:r>
              <a:rPr lang="nl-NL" sz="1000" dirty="0" err="1"/>
              <a:t>effective</a:t>
            </a:r>
            <a:r>
              <a:rPr lang="nl-NL" sz="1000" dirty="0"/>
              <a:t> </a:t>
            </a:r>
            <a:r>
              <a:rPr lang="nl-NL" sz="1000" dirty="0" err="1"/>
              <a:t>journal</a:t>
            </a:r>
            <a:r>
              <a:rPr lang="nl-NL" sz="1000" dirty="0"/>
              <a:t> club: a </a:t>
            </a:r>
            <a:r>
              <a:rPr lang="nl-NL" sz="1000" dirty="0" err="1"/>
              <a:t>systematic</a:t>
            </a:r>
            <a:r>
              <a:rPr lang="nl-NL" sz="1000" dirty="0"/>
              <a:t> review.</a:t>
            </a:r>
          </a:p>
          <a:p>
            <a:r>
              <a:rPr lang="nl-NL" sz="1000" dirty="0"/>
              <a:t>J </a:t>
            </a:r>
            <a:r>
              <a:rPr lang="nl-NL" sz="1000" dirty="0" err="1"/>
              <a:t>Eval</a:t>
            </a:r>
            <a:r>
              <a:rPr lang="nl-NL" sz="1000" dirty="0"/>
              <a:t> </a:t>
            </a:r>
            <a:r>
              <a:rPr lang="nl-NL" sz="1000" dirty="0" err="1"/>
              <a:t>Clin</a:t>
            </a:r>
            <a:r>
              <a:rPr lang="nl-NL" sz="1000" dirty="0"/>
              <a:t> </a:t>
            </a:r>
            <a:r>
              <a:rPr lang="nl-NL" sz="1000" dirty="0" err="1"/>
              <a:t>Pract</a:t>
            </a:r>
            <a:r>
              <a:rPr lang="nl-NL" sz="1000" dirty="0"/>
              <a:t>. 2008 Oct;14(5):898-911. </a:t>
            </a:r>
            <a:r>
              <a:rPr lang="nl-NL" sz="1000" dirty="0" err="1"/>
              <a:t>doi</a:t>
            </a:r>
            <a:r>
              <a:rPr lang="nl-NL" sz="1000" dirty="0"/>
              <a:t>: 10.1111/j.1365-2753.2008.01050.x</a:t>
            </a:r>
            <a:r>
              <a:rPr lang="nl-N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7617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A0199DE-06D2-925A-3C6B-DAD3FE81D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6001" y="2152843"/>
            <a:ext cx="7452000" cy="1129370"/>
          </a:xfrm>
        </p:spPr>
        <p:txBody>
          <a:bodyPr/>
          <a:lstStyle/>
          <a:p>
            <a:br>
              <a:rPr lang="nl-NL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</a:br>
            <a:r>
              <a:rPr lang="nl-NL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Inhoud van een </a:t>
            </a:r>
            <a:r>
              <a:rPr lang="nl-NL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journal</a:t>
            </a:r>
            <a:r>
              <a:rPr lang="nl-NL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club</a:t>
            </a:r>
            <a:br>
              <a:rPr lang="nl-NL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6E208F5-93A4-BA6D-2E3F-2688E9925F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2339" y="3140320"/>
            <a:ext cx="7718261" cy="963716"/>
          </a:xfrm>
        </p:spPr>
        <p:txBody>
          <a:bodyPr/>
          <a:lstStyle/>
          <a:p>
            <a:endParaRPr lang="en-US" sz="1800" dirty="0">
              <a:solidFill>
                <a:schemeClr val="bg1"/>
              </a:solidFill>
            </a:endParaRPr>
          </a:p>
          <a:p>
            <a:r>
              <a:rPr lang="en-US" sz="1500" dirty="0">
                <a:solidFill>
                  <a:schemeClr val="bg1"/>
                </a:solidFill>
              </a:rPr>
              <a:t>Ellen van Jaarsveld</a:t>
            </a:r>
          </a:p>
          <a:p>
            <a:r>
              <a:rPr lang="en-US" sz="1500" dirty="0">
                <a:solidFill>
                  <a:schemeClr val="bg1"/>
                </a:solidFill>
              </a:rPr>
              <a:t>Senior </a:t>
            </a:r>
            <a:r>
              <a:rPr lang="en-US" sz="1500" dirty="0" err="1">
                <a:solidFill>
                  <a:schemeClr val="bg1"/>
                </a:solidFill>
              </a:rPr>
              <a:t>epidemioloog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academische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werkplaats</a:t>
            </a:r>
            <a:r>
              <a:rPr lang="en-US" sz="1500" dirty="0">
                <a:solidFill>
                  <a:schemeClr val="bg1"/>
                </a:solidFill>
              </a:rPr>
              <a:t> AMPHI, </a:t>
            </a:r>
            <a:r>
              <a:rPr lang="en-US" sz="1500" dirty="0" err="1">
                <a:solidFill>
                  <a:schemeClr val="bg1"/>
                </a:solidFill>
              </a:rPr>
              <a:t>afd</a:t>
            </a:r>
            <a:r>
              <a:rPr lang="en-US" sz="1500" dirty="0">
                <a:solidFill>
                  <a:schemeClr val="bg1"/>
                </a:solidFill>
              </a:rPr>
              <a:t> Eerstelijnsgeneeskunde, Radboudumc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1EC7D25-5332-8018-8D88-9AA6DE29A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1825" y="5004558"/>
            <a:ext cx="2359848" cy="78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555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A5CE24-62BC-FCED-6DBF-776D74952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Kiezen van artikel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DE5638-22FE-A0F9-CC80-553CDC54E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Keuze op basis van:</a:t>
            </a:r>
          </a:p>
          <a:p>
            <a:endParaRPr lang="nl-NL" dirty="0"/>
          </a:p>
          <a:p>
            <a:r>
              <a:rPr lang="nl-NL" dirty="0"/>
              <a:t>Taal: Nederlands </a:t>
            </a:r>
            <a:r>
              <a:rPr lang="nl-NL" dirty="0" err="1"/>
              <a:t>vs</a:t>
            </a:r>
            <a:r>
              <a:rPr lang="nl-NL" dirty="0"/>
              <a:t> Engels</a:t>
            </a:r>
          </a:p>
          <a:p>
            <a:endParaRPr lang="nl-NL" dirty="0"/>
          </a:p>
          <a:p>
            <a:r>
              <a:rPr lang="nl-NL" dirty="0"/>
              <a:t>Tijdschrift (high impact </a:t>
            </a:r>
            <a:r>
              <a:rPr lang="nl-NL" i="1" dirty="0"/>
              <a:t>of</a:t>
            </a:r>
            <a:r>
              <a:rPr lang="nl-NL" dirty="0"/>
              <a:t> dicht bij praktijk </a:t>
            </a:r>
            <a:r>
              <a:rPr lang="nl-NL" i="1" dirty="0"/>
              <a:t>of</a:t>
            </a:r>
            <a:r>
              <a:rPr lang="nl-NL" dirty="0"/>
              <a:t> heel nieuw: preprint)</a:t>
            </a:r>
          </a:p>
          <a:p>
            <a:endParaRPr lang="nl-NL" dirty="0"/>
          </a:p>
          <a:p>
            <a:r>
              <a:rPr lang="nl-NL" dirty="0"/>
              <a:t>Auteur</a:t>
            </a:r>
          </a:p>
          <a:p>
            <a:endParaRPr lang="nl-NL" dirty="0"/>
          </a:p>
          <a:p>
            <a:r>
              <a:rPr lang="nl-NL" dirty="0"/>
              <a:t>Onderzoeksdesign (om kennis </a:t>
            </a:r>
            <a:r>
              <a:rPr lang="nl-NL" dirty="0" err="1"/>
              <a:t>mbt</a:t>
            </a:r>
            <a:r>
              <a:rPr lang="nl-NL" dirty="0"/>
              <a:t> onderzoeksmethodiek te vergroten)</a:t>
            </a:r>
          </a:p>
          <a:p>
            <a:endParaRPr lang="nl-NL" dirty="0"/>
          </a:p>
          <a:p>
            <a:r>
              <a:rPr lang="nl-NL" dirty="0"/>
              <a:t>Statistische analyses (om kennis </a:t>
            </a:r>
            <a:r>
              <a:rPr lang="nl-NL" dirty="0" err="1"/>
              <a:t>mbt</a:t>
            </a:r>
            <a:r>
              <a:rPr lang="nl-NL" dirty="0"/>
              <a:t> bepaalde statistiek te vergroten)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	Direct gelinkt aan </a:t>
            </a:r>
            <a:r>
              <a:rPr lang="nl-NL" b="1" dirty="0">
                <a:solidFill>
                  <a:schemeClr val="tx2"/>
                </a:solidFill>
              </a:rPr>
              <a:t>doel</a:t>
            </a:r>
            <a:r>
              <a:rPr lang="nl-NL" dirty="0"/>
              <a:t> van de specifieke Journal club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F01C765-5899-E412-857E-3387A82E5E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CA265BC8-C543-2EBE-5E6C-90866F7749D3}"/>
              </a:ext>
            </a:extLst>
          </p:cNvPr>
          <p:cNvCxnSpPr/>
          <p:nvPr/>
        </p:nvCxnSpPr>
        <p:spPr>
          <a:xfrm>
            <a:off x="874800" y="5791200"/>
            <a:ext cx="4572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272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2F3D9E-6446-CBE6-9C5D-5D76A9538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400" dirty="0"/>
              <a:t>Inhoud van Journal Club hangt af van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DCE0C4-F8F4-55EF-208A-FFF797822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000" y="1814635"/>
            <a:ext cx="8393400" cy="4125365"/>
          </a:xfrm>
        </p:spPr>
        <p:txBody>
          <a:bodyPr/>
          <a:lstStyle/>
          <a:p>
            <a:pPr marL="325437" lvl="1" indent="0">
              <a:buNone/>
            </a:pPr>
            <a:endParaRPr lang="nl-NL" sz="1600" dirty="0"/>
          </a:p>
          <a:p>
            <a:r>
              <a:rPr lang="nl-NL" sz="1600" dirty="0"/>
              <a:t>Het artikel  en het  type onderzoek (onderzoeksdesign) dat in het artikel wordt gepresenteerd</a:t>
            </a:r>
          </a:p>
          <a:p>
            <a:endParaRPr lang="nl-NL" sz="1600" dirty="0"/>
          </a:p>
          <a:p>
            <a:pPr marL="342900" indent="-342900">
              <a:buFont typeface="+mj-lt"/>
              <a:buAutoNum type="arabicPeriod"/>
            </a:pPr>
            <a:r>
              <a:rPr lang="nl-NL" sz="1600" dirty="0"/>
              <a:t>Expert opinie artikel (editorial) - &gt; algemene discussie over de inhoud en de vertaling daarvan naar de praktijk</a:t>
            </a:r>
          </a:p>
          <a:p>
            <a:pPr marL="342900" indent="-342900">
              <a:buFont typeface="+mj-lt"/>
              <a:buAutoNum type="arabicPeriod"/>
            </a:pPr>
            <a:endParaRPr lang="nl-NL" sz="1600" dirty="0"/>
          </a:p>
          <a:p>
            <a:pPr marL="342900" indent="-342900">
              <a:buFont typeface="+mj-lt"/>
              <a:buAutoNum type="arabicPeriod"/>
            </a:pPr>
            <a:r>
              <a:rPr lang="nl-NL" sz="1600" dirty="0"/>
              <a:t>Artikel met </a:t>
            </a:r>
            <a:r>
              <a:rPr lang="nl-NL" sz="1600" dirty="0" err="1"/>
              <a:t>onderzoeksdata</a:t>
            </a:r>
            <a:r>
              <a:rPr lang="nl-NL" sz="1600" dirty="0"/>
              <a:t> -&gt; focus op </a:t>
            </a:r>
            <a:r>
              <a:rPr lang="nl-NL" sz="1600" dirty="0">
                <a:solidFill>
                  <a:schemeClr val="tx2"/>
                </a:solidFill>
              </a:rPr>
              <a:t>kritische beoordeling </a:t>
            </a:r>
            <a:r>
              <a:rPr lang="nl-NL" sz="1600" dirty="0"/>
              <a:t>van het artikel en het onderzoek op basis van onderzoeksdesign</a:t>
            </a:r>
          </a:p>
          <a:p>
            <a:pPr marL="342900" indent="-342900">
              <a:buFont typeface="+mj-lt"/>
              <a:buAutoNum type="arabicPeriod"/>
            </a:pPr>
            <a:endParaRPr lang="nl-NL" sz="1600" dirty="0"/>
          </a:p>
          <a:p>
            <a:pPr marL="0" indent="0">
              <a:buNone/>
            </a:pPr>
            <a:r>
              <a:rPr lang="nl-NL" sz="1600" dirty="0"/>
              <a:t>	er zijn veel verschillende </a:t>
            </a:r>
            <a:r>
              <a:rPr lang="nl-NL" sz="1600" dirty="0" err="1"/>
              <a:t>checklisten</a:t>
            </a:r>
            <a:r>
              <a:rPr lang="nl-NL" sz="1600" dirty="0"/>
              <a:t> die je hierbij kunt gebruiken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586BE82-B786-9D93-8AE6-E6CC002734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BC476C29-EE6B-A097-4425-791A20A4BC2F}"/>
              </a:ext>
            </a:extLst>
          </p:cNvPr>
          <p:cNvCxnSpPr/>
          <p:nvPr/>
        </p:nvCxnSpPr>
        <p:spPr>
          <a:xfrm>
            <a:off x="874800" y="4844142"/>
            <a:ext cx="4572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496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400" dirty="0"/>
              <a:t>Welkom bij </a:t>
            </a:r>
            <a:r>
              <a:rPr lang="nl-NL" sz="3400" dirty="0" err="1"/>
              <a:t>Tele</a:t>
            </a:r>
            <a:r>
              <a:rPr lang="nl-NL" sz="3400" dirty="0"/>
              <a:t>-ARENA van 6-2-2024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l-NL" sz="1600" dirty="0" err="1"/>
              <a:t>Tele</a:t>
            </a:r>
            <a:r>
              <a:rPr lang="nl-NL" sz="1600" dirty="0"/>
              <a:t>-ARENA = online nascholing infectieziekten en </a:t>
            </a:r>
          </a:p>
          <a:p>
            <a:pPr marL="325437" lvl="1" indent="0">
              <a:lnSpc>
                <a:spcPct val="100000"/>
              </a:lnSpc>
              <a:buNone/>
            </a:pPr>
            <a:r>
              <a:rPr lang="nl-NL" sz="1600" dirty="0"/>
              <a:t>onderzoek van en voor GGD-en in AMPHI regio. </a:t>
            </a:r>
          </a:p>
          <a:p>
            <a:pPr marL="0" lvl="0" indent="0">
              <a:buNone/>
            </a:pPr>
            <a:endParaRPr lang="nl-NL" sz="1600" dirty="0"/>
          </a:p>
          <a:p>
            <a:r>
              <a:rPr lang="nl-NL" sz="1600" dirty="0"/>
              <a:t>De presentatie + geluidsopname komt op de </a:t>
            </a:r>
            <a:r>
              <a:rPr lang="nl-NL" sz="1600" dirty="0">
                <a:hlinkClick r:id="rId3" action="ppaction://hlinkfile"/>
              </a:rPr>
              <a:t>AMPHI site</a:t>
            </a:r>
            <a:r>
              <a:rPr lang="nl-NL" sz="1600" dirty="0"/>
              <a:t> te staan.  We gaan er vanuit dat je akkoord gaat met opname.</a:t>
            </a:r>
          </a:p>
          <a:p>
            <a:pPr marL="0" indent="0">
              <a:buNone/>
            </a:pPr>
            <a:endParaRPr lang="nl-NL" sz="16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nl-NL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nl-NL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nformatie over accreditatie volgt aan einde van de presentatie.</a:t>
            </a:r>
            <a:br>
              <a:rPr lang="nl-NL" sz="1600" dirty="0"/>
            </a:br>
            <a:endParaRPr lang="nl-NL" sz="1600" dirty="0"/>
          </a:p>
          <a:p>
            <a:r>
              <a:rPr lang="nl-NL" sz="1600" dirty="0"/>
              <a:t>We zijn benieuwd naar de deelnemers! Graag je </a:t>
            </a:r>
            <a:r>
              <a:rPr lang="nl-NL" sz="1600" u="sng" dirty="0"/>
              <a:t>functie</a:t>
            </a:r>
            <a:r>
              <a:rPr lang="nl-NL" sz="1600" dirty="0"/>
              <a:t> en de </a:t>
            </a:r>
            <a:r>
              <a:rPr lang="nl-NL" sz="1600" u="sng" dirty="0"/>
              <a:t>GGD</a:t>
            </a:r>
            <a:r>
              <a:rPr lang="nl-NL" sz="1600" dirty="0"/>
              <a:t> </a:t>
            </a:r>
          </a:p>
          <a:p>
            <a:pPr marL="0" indent="0">
              <a:buNone/>
            </a:pPr>
            <a:r>
              <a:rPr lang="nl-NL" sz="1600" dirty="0"/>
              <a:t>waar je werkzaam bent doorgeven via de chat.</a:t>
            </a:r>
          </a:p>
          <a:p>
            <a:endParaRPr lang="nl-NL" sz="1600" dirty="0"/>
          </a:p>
          <a:p>
            <a:r>
              <a:rPr lang="nl-NL" sz="1600" dirty="0"/>
              <a:t>Vragen? Stel ze via de chat tijdens presentaties en Live in vragenblok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nl-NL" dirty="0"/>
              <a:t> </a:t>
            </a:r>
            <a:fld id="{7FC9B413-936F-403B-BC98-20250EBFF374}" type="slidenum">
              <a:rPr lang="nl-NL" smtClean="0"/>
              <a:pPr/>
              <a:t>2</a:t>
            </a:fld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F4EBDB0-925A-41A8-8F47-BFE3B86666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3429000"/>
            <a:ext cx="2238375" cy="20764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udyDesign - Statistical Decision Tree">
            <a:extLst>
              <a:ext uri="{FF2B5EF4-FFF2-40B4-BE49-F238E27FC236}">
                <a16:creationId xmlns:a16="http://schemas.microsoft.com/office/drawing/2014/main" id="{B5B8AFFA-E6F4-404C-A084-6348210AC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36278"/>
            <a:ext cx="4579938" cy="31146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FEF2992-3E0F-4F91-BCAA-31749C630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533400"/>
          </a:xfrm>
        </p:spPr>
        <p:txBody>
          <a:bodyPr anchor="ctr">
            <a:normAutofit/>
          </a:bodyPr>
          <a:lstStyle/>
          <a:p>
            <a:r>
              <a:rPr lang="nl-NL" sz="3700"/>
              <a:t>Studie designs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8A69110F-2083-76DD-82F5-B07191608D53}"/>
              </a:ext>
            </a:extLst>
          </p:cNvPr>
          <p:cNvSpPr/>
          <p:nvPr/>
        </p:nvSpPr>
        <p:spPr>
          <a:xfrm>
            <a:off x="2842245" y="2133600"/>
            <a:ext cx="172975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Kwantitatief</a:t>
            </a:r>
          </a:p>
          <a:p>
            <a:pPr algn="ctr"/>
            <a:endParaRPr lang="nl-NL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EEC1B546-18E7-7C97-424B-CF9B04F6C977}"/>
              </a:ext>
            </a:extLst>
          </p:cNvPr>
          <p:cNvSpPr/>
          <p:nvPr/>
        </p:nvSpPr>
        <p:spPr>
          <a:xfrm>
            <a:off x="2842245" y="4707322"/>
            <a:ext cx="172975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Kwalitatief</a:t>
            </a:r>
          </a:p>
          <a:p>
            <a:pPr algn="ctr"/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AA39B6E0-8F0E-E45A-CBC6-EE201E2481F0}"/>
              </a:ext>
            </a:extLst>
          </p:cNvPr>
          <p:cNvSpPr/>
          <p:nvPr/>
        </p:nvSpPr>
        <p:spPr>
          <a:xfrm>
            <a:off x="4918869" y="4601255"/>
            <a:ext cx="1905000" cy="5010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n>
                  <a:solidFill>
                    <a:schemeClr val="tx1"/>
                  </a:solidFill>
                </a:ln>
                <a:noFill/>
              </a:rPr>
              <a:t>Interviews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8D656B4-EF61-5CB4-E166-A452FE57EE9F}"/>
              </a:ext>
            </a:extLst>
          </p:cNvPr>
          <p:cNvSpPr/>
          <p:nvPr/>
        </p:nvSpPr>
        <p:spPr>
          <a:xfrm>
            <a:off x="4918869" y="5352606"/>
            <a:ext cx="1905000" cy="501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n>
                  <a:solidFill>
                    <a:schemeClr val="tx1"/>
                  </a:solidFill>
                </a:ln>
                <a:noFill/>
              </a:rPr>
              <a:t>Focusgroepen</a:t>
            </a:r>
          </a:p>
        </p:txBody>
      </p: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0127B426-B2C6-A8B3-460C-D979AE12A67A}"/>
              </a:ext>
            </a:extLst>
          </p:cNvPr>
          <p:cNvCxnSpPr>
            <a:stCxn id="6" idx="3"/>
            <a:endCxn id="7" idx="1"/>
          </p:cNvCxnSpPr>
          <p:nvPr/>
        </p:nvCxnSpPr>
        <p:spPr>
          <a:xfrm flipV="1">
            <a:off x="4572000" y="4851780"/>
            <a:ext cx="346869" cy="3127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D60A230D-7EF6-6471-1EED-ACA12D704524}"/>
              </a:ext>
            </a:extLst>
          </p:cNvPr>
          <p:cNvCxnSpPr>
            <a:cxnSpLocks/>
          </p:cNvCxnSpPr>
          <p:nvPr/>
        </p:nvCxnSpPr>
        <p:spPr>
          <a:xfrm>
            <a:off x="4572000" y="5276337"/>
            <a:ext cx="346869" cy="4386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226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2F3D9E-6446-CBE6-9C5D-5D76A9538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907" y="24491"/>
            <a:ext cx="8100000" cy="533400"/>
          </a:xfrm>
        </p:spPr>
        <p:txBody>
          <a:bodyPr/>
          <a:lstStyle/>
          <a:p>
            <a:r>
              <a:rPr lang="nl-NL" sz="1600" dirty="0">
                <a:hlinkClick r:id="rId3"/>
              </a:rPr>
              <a:t>Beoordelingsformulieren en andere downloads | </a:t>
            </a:r>
            <a:r>
              <a:rPr lang="nl-NL" sz="1600" dirty="0" err="1">
                <a:hlinkClick r:id="rId3"/>
              </a:rPr>
              <a:t>Cochrane</a:t>
            </a:r>
            <a:r>
              <a:rPr lang="nl-NL" sz="1600" dirty="0">
                <a:hlinkClick r:id="rId3"/>
              </a:rPr>
              <a:t> Netherlands</a:t>
            </a:r>
            <a:endParaRPr lang="nl-NL" sz="34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DCE0C4-F8F4-55EF-208A-FFF797822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207" y="6342943"/>
            <a:ext cx="8393400" cy="362658"/>
          </a:xfrm>
        </p:spPr>
        <p:txBody>
          <a:bodyPr/>
          <a:lstStyle/>
          <a:p>
            <a:r>
              <a:rPr lang="nl-NL" sz="1050">
                <a:hlinkClick r:id="rId3"/>
              </a:rPr>
              <a:t>https://netherlands.cochrane.org/beoordelingsformulieren-en-andere-downloadselingsformulieren en andere downloads | Cochrane Netherlands</a:t>
            </a:r>
            <a:endParaRPr lang="nl-NL" sz="105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586BE82-B786-9D93-8AE6-E6CC002734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3FEAA17-BD30-2D3B-C7FB-F0D9FF77A2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650379"/>
            <a:ext cx="6606136" cy="5344021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63F0BD68-3DB5-30E4-C711-C64123058D08}"/>
              </a:ext>
            </a:extLst>
          </p:cNvPr>
          <p:cNvSpPr/>
          <p:nvPr/>
        </p:nvSpPr>
        <p:spPr>
          <a:xfrm>
            <a:off x="762000" y="655042"/>
            <a:ext cx="3810000" cy="56574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9873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2F3D9E-6446-CBE6-9C5D-5D76A9538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760398"/>
            <a:ext cx="8100000" cy="533400"/>
          </a:xfrm>
        </p:spPr>
        <p:txBody>
          <a:bodyPr/>
          <a:lstStyle/>
          <a:p>
            <a:r>
              <a:rPr lang="nl-NL" sz="3400" dirty="0"/>
              <a:t>Voorbeeld – checklist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DCE0C4-F8F4-55EF-208A-FFF797822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000" y="1814635"/>
            <a:ext cx="8393400" cy="4125365"/>
          </a:xfrm>
        </p:spPr>
        <p:txBody>
          <a:bodyPr/>
          <a:lstStyle/>
          <a:p>
            <a:pPr marL="325437" lvl="1" indent="0">
              <a:buNone/>
            </a:pPr>
            <a:endParaRPr lang="nl-NL" sz="1600" dirty="0"/>
          </a:p>
          <a:p>
            <a:pPr marL="342900" indent="-342900">
              <a:buFont typeface="+mj-lt"/>
              <a:buAutoNum type="arabicPeriod" startAt="7"/>
            </a:pPr>
            <a:endParaRPr lang="nl-NL" sz="1600" dirty="0"/>
          </a:p>
          <a:p>
            <a:pPr marL="342900" indent="-342900">
              <a:buFont typeface="+mj-lt"/>
              <a:buAutoNum type="arabicPeriod" startAt="7"/>
            </a:pPr>
            <a:endParaRPr lang="nl-NL" sz="16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586BE82-B786-9D93-8AE6-E6CC002734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4A41B3F-7185-3A75-583D-F4BE0F3B82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7283" y="1219200"/>
            <a:ext cx="4600985" cy="296837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0F49F98-CD9C-A9A6-FFD6-9282E8DAE0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7283" y="3787511"/>
            <a:ext cx="5372850" cy="1991003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E36FF427-AAC1-E733-B2CB-3D4973C8148E}"/>
              </a:ext>
            </a:extLst>
          </p:cNvPr>
          <p:cNvSpPr txBox="1">
            <a:spLocks/>
          </p:cNvSpPr>
          <p:nvPr/>
        </p:nvSpPr>
        <p:spPr>
          <a:xfrm>
            <a:off x="522000" y="2021506"/>
            <a:ext cx="3288000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000" dirty="0"/>
              <a:t>kwalitatief onderzoek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3A8176FA-41D3-664E-26D7-9BD496CFBCB4}"/>
              </a:ext>
            </a:extLst>
          </p:cNvPr>
          <p:cNvSpPr txBox="1">
            <a:spLocks/>
          </p:cNvSpPr>
          <p:nvPr/>
        </p:nvSpPr>
        <p:spPr>
          <a:xfrm>
            <a:off x="609600" y="4036395"/>
            <a:ext cx="3288000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000" dirty="0"/>
              <a:t>Cohort onderzoek</a:t>
            </a:r>
          </a:p>
        </p:txBody>
      </p:sp>
    </p:spTree>
    <p:extLst>
      <p:ext uri="{BB962C8B-B14F-4D97-AF65-F5344CB8AC3E}">
        <p14:creationId xmlns:p14="http://schemas.microsoft.com/office/powerpoint/2010/main" val="18615952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DCE0C4-F8F4-55EF-208A-FFF797822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000" y="1814635"/>
            <a:ext cx="8393400" cy="4125365"/>
          </a:xfrm>
        </p:spPr>
        <p:txBody>
          <a:bodyPr/>
          <a:lstStyle/>
          <a:p>
            <a:pPr marL="325437" lvl="1" indent="0">
              <a:buNone/>
            </a:pPr>
            <a:endParaRPr lang="nl-NL" sz="1600" dirty="0"/>
          </a:p>
          <a:p>
            <a:pPr marL="342900" indent="-342900">
              <a:buFont typeface="+mj-lt"/>
              <a:buAutoNum type="arabicPeriod" startAt="7"/>
            </a:pPr>
            <a:endParaRPr lang="nl-NL" sz="1600" dirty="0"/>
          </a:p>
          <a:p>
            <a:pPr marL="342900" indent="-342900">
              <a:buFont typeface="+mj-lt"/>
              <a:buAutoNum type="arabicPeriod" startAt="7"/>
            </a:pPr>
            <a:endParaRPr lang="nl-NL" sz="16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586BE82-B786-9D93-8AE6-E6CC002734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5331D6A-7895-4891-B4D9-98106EE19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68" y="805191"/>
            <a:ext cx="7935432" cy="3000794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CC7A096F-2953-22E5-4A1E-208D9F156E99}"/>
              </a:ext>
            </a:extLst>
          </p:cNvPr>
          <p:cNvSpPr txBox="1"/>
          <p:nvPr/>
        </p:nvSpPr>
        <p:spPr>
          <a:xfrm>
            <a:off x="477048" y="4731997"/>
            <a:ext cx="7620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Hier vind je ook </a:t>
            </a:r>
            <a:r>
              <a:rPr lang="nl-NL" dirty="0" err="1"/>
              <a:t>critical</a:t>
            </a:r>
            <a:r>
              <a:rPr lang="nl-NL" dirty="0"/>
              <a:t> </a:t>
            </a:r>
            <a:r>
              <a:rPr lang="nl-NL" dirty="0" err="1"/>
              <a:t>appraisal</a:t>
            </a:r>
            <a:r>
              <a:rPr lang="nl-NL" dirty="0"/>
              <a:t> tools voor bv cross </a:t>
            </a:r>
            <a:r>
              <a:rPr lang="nl-NL" dirty="0" err="1"/>
              <a:t>sectional</a:t>
            </a:r>
            <a:r>
              <a:rPr lang="nl-NL" dirty="0"/>
              <a:t>, </a:t>
            </a:r>
            <a:r>
              <a:rPr lang="nl-NL" dirty="0" err="1"/>
              <a:t>prevalance</a:t>
            </a:r>
            <a:r>
              <a:rPr lang="nl-NL" dirty="0"/>
              <a:t> studies en </a:t>
            </a:r>
            <a:r>
              <a:rPr lang="nl-NL" dirty="0" err="1"/>
              <a:t>clinical</a:t>
            </a:r>
            <a:r>
              <a:rPr lang="nl-NL" dirty="0"/>
              <a:t> </a:t>
            </a:r>
            <a:r>
              <a:rPr lang="nl-NL" dirty="0" err="1"/>
              <a:t>prediction</a:t>
            </a:r>
            <a:r>
              <a:rPr lang="nl-NL" dirty="0"/>
              <a:t> </a:t>
            </a:r>
            <a:r>
              <a:rPr lang="nl-NL" dirty="0" err="1"/>
              <a:t>rules</a:t>
            </a:r>
            <a:endParaRPr lang="nl-NL" dirty="0"/>
          </a:p>
          <a:p>
            <a:r>
              <a:rPr lang="nl-NL" dirty="0"/>
              <a:t>https://jbi.global/critical-appraisal-tools</a:t>
            </a:r>
          </a:p>
          <a:p>
            <a:r>
              <a:rPr lang="nl-NL" dirty="0"/>
              <a:t>https://casp-uk.net/casp-tools-checklists/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1F32669-EADC-1E1A-8137-155B75531DB3}"/>
              </a:ext>
            </a:extLst>
          </p:cNvPr>
          <p:cNvSpPr txBox="1"/>
          <p:nvPr/>
        </p:nvSpPr>
        <p:spPr>
          <a:xfrm>
            <a:off x="446568" y="3641737"/>
            <a:ext cx="77830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4"/>
              </a:rPr>
              <a:t>https://netherlands.cochrane.org/beoordelingsformulieren-en-andere-downloadselingsformulieren en andere downloads | </a:t>
            </a:r>
            <a:r>
              <a:rPr lang="nl-NL" dirty="0" err="1">
                <a:hlinkClick r:id="rId4"/>
              </a:rPr>
              <a:t>Cochrane</a:t>
            </a:r>
            <a:r>
              <a:rPr lang="nl-NL" dirty="0">
                <a:hlinkClick r:id="rId4"/>
              </a:rPr>
              <a:t> Netherlands</a:t>
            </a:r>
            <a:endParaRPr lang="nl-NL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0D3E454E-FDBB-41E2-0C7C-B360589F10F4}"/>
              </a:ext>
            </a:extLst>
          </p:cNvPr>
          <p:cNvSpPr/>
          <p:nvPr/>
        </p:nvSpPr>
        <p:spPr>
          <a:xfrm>
            <a:off x="522000" y="655042"/>
            <a:ext cx="4431000" cy="30007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07765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2F3D9E-6446-CBE6-9C5D-5D76A9538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651300"/>
            <a:ext cx="8100000" cy="533400"/>
          </a:xfrm>
        </p:spPr>
        <p:txBody>
          <a:bodyPr/>
          <a:lstStyle/>
          <a:p>
            <a:r>
              <a:rPr lang="nl-NL" sz="2400" dirty="0"/>
              <a:t>Voorbeeld –  focus op schrijven van  wetenschappelijk artikel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DCE0C4-F8F4-55EF-208A-FFF797822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843" y="1194974"/>
            <a:ext cx="8393400" cy="4901026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1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Inleiding</a:t>
            </a:r>
            <a:endParaRPr lang="nl-N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107000"/>
              </a:lnSpc>
              <a:buFont typeface="+mj-lt"/>
              <a:buAutoNum type="arabicPeriod"/>
            </a:pP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Benoem de verschillende onderdelen van de inleiding, wat is het overkoepelende topic van de onderdelen. </a:t>
            </a:r>
          </a:p>
          <a:p>
            <a:pPr marL="228600" lvl="0" indent="-228600">
              <a:lnSpc>
                <a:spcPct val="107000"/>
              </a:lnSpc>
              <a:buFont typeface="+mj-lt"/>
              <a:buAutoNum type="arabicPeriod"/>
            </a:pP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Loopt de inleiding van algemeen naar specifiek?</a:t>
            </a:r>
          </a:p>
          <a:p>
            <a:pPr marL="228600" lvl="0" indent="-228600">
              <a:lnSpc>
                <a:spcPct val="107000"/>
              </a:lnSpc>
              <a:buFont typeface="+mj-lt"/>
              <a:buAutoNum type="arabicPeriod"/>
            </a:pP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 is de probleemstelling?</a:t>
            </a:r>
          </a:p>
          <a:p>
            <a:pPr marL="228600" lvl="0" indent="-228600">
              <a:lnSpc>
                <a:spcPct val="107000"/>
              </a:lnSpc>
              <a:buFont typeface="+mj-lt"/>
              <a:buAutoNum type="arabicPeriod"/>
            </a:pP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 is de doelstelling van het onderzoek?</a:t>
            </a:r>
          </a:p>
          <a:p>
            <a:pPr marL="228600" lvl="0" indent="-2286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 welke plek kun je de probleemstelling en doelstelling meestal vinden in een wetenschappelijk artikel?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1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Methoden</a:t>
            </a:r>
            <a:endParaRPr lang="nl-N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107000"/>
              </a:lnSpc>
              <a:buFont typeface="+mj-lt"/>
              <a:buAutoNum type="arabicPeriod"/>
            </a:pP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 is het </a:t>
            </a:r>
            <a:r>
              <a:rPr lang="nl-N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study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design?</a:t>
            </a:r>
          </a:p>
          <a:p>
            <a:pPr marL="228600" lvl="0" indent="-228600">
              <a:lnSpc>
                <a:spcPct val="107000"/>
              </a:lnSpc>
              <a:buFont typeface="+mj-lt"/>
              <a:buAutoNum type="arabicPeriod"/>
            </a:pP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Omschrijf de studiepopulatie</a:t>
            </a:r>
          </a:p>
          <a:p>
            <a:pPr marL="228600" lvl="0" indent="-228600">
              <a:lnSpc>
                <a:spcPct val="107000"/>
              </a:lnSpc>
              <a:buFont typeface="+mj-lt"/>
              <a:buAutoNum type="arabicPeriod"/>
            </a:pP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Verdere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in-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exclusiecriteria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nl-N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107000"/>
              </a:lnSpc>
              <a:buFont typeface="+mj-lt"/>
              <a:buAutoNum type="arabicPeriod"/>
            </a:pP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Hoe is de data collectie opgezet?</a:t>
            </a:r>
          </a:p>
          <a:p>
            <a:pPr marL="228600" lvl="0" indent="-228600">
              <a:lnSpc>
                <a:spcPct val="107000"/>
              </a:lnSpc>
              <a:buFont typeface="+mj-lt"/>
              <a:buAutoNum type="arabicPeriod"/>
            </a:pP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Hoe is de data analyse opgezet?</a:t>
            </a:r>
          </a:p>
          <a:p>
            <a:pPr marL="228600" lvl="0" indent="-228600">
              <a:lnSpc>
                <a:spcPct val="107000"/>
              </a:lnSpc>
              <a:buFont typeface="+mj-lt"/>
              <a:buAutoNum type="arabicPeriod"/>
            </a:pP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Welke ethische aspecten worden er genoemd?</a:t>
            </a:r>
          </a:p>
          <a:p>
            <a:pPr marL="134937" indent="0">
              <a:lnSpc>
                <a:spcPct val="107000"/>
              </a:lnSpc>
              <a:buNone/>
            </a:pPr>
            <a:r>
              <a:rPr lang="nl-NL" sz="1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134937" indent="0">
              <a:lnSpc>
                <a:spcPct val="107000"/>
              </a:lnSpc>
              <a:buNone/>
            </a:pPr>
            <a:r>
              <a:rPr lang="nl-NL" sz="1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Resultaten</a:t>
            </a:r>
            <a:endParaRPr lang="nl-N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107000"/>
              </a:lnSpc>
              <a:buFont typeface="+mj-lt"/>
              <a:buAutoNum type="arabicPeriod"/>
            </a:pP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Welke resultaten worden eerst gepresenteerd?</a:t>
            </a:r>
          </a:p>
          <a:p>
            <a:pPr marL="228600" lvl="0" indent="-228600">
              <a:lnSpc>
                <a:spcPct val="107000"/>
              </a:lnSpc>
              <a:buFont typeface="+mj-lt"/>
              <a:buAutoNum type="arabicPeriod"/>
            </a:pP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Worden de resultaten </a:t>
            </a:r>
            <a:r>
              <a:rPr lang="nl-NL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mbt</a:t>
            </a: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alle onderzoekvragen gepresenteerd?</a:t>
            </a:r>
          </a:p>
          <a:p>
            <a:pPr marL="228600" lvl="0" indent="-228600">
              <a:lnSpc>
                <a:spcPct val="107000"/>
              </a:lnSpc>
              <a:buFont typeface="+mj-lt"/>
              <a:buAutoNum type="arabicPeriod"/>
            </a:pP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Opbouw van tabellen en figuren, is het helder, volledig en correct?</a:t>
            </a:r>
          </a:p>
          <a:p>
            <a:pPr marL="228600" lvl="0" indent="-228600">
              <a:lnSpc>
                <a:spcPct val="107000"/>
              </a:lnSpc>
              <a:buFont typeface="+mj-lt"/>
              <a:buAutoNum type="arabicPeriod"/>
            </a:pP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Lay-out van tabellen en figuren, is het helder, volledig en correct?</a:t>
            </a:r>
          </a:p>
          <a:p>
            <a:pPr marL="228600" lvl="0" indent="-228600">
              <a:lnSpc>
                <a:spcPct val="107000"/>
              </a:lnSpc>
              <a:buFont typeface="+mj-lt"/>
              <a:buAutoNum type="arabicPeriod"/>
            </a:pP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 er interpretatie beschreven worden van de resultaten in de resultatensectie?</a:t>
            </a:r>
          </a:p>
          <a:p>
            <a:pPr marL="134937" indent="0">
              <a:lnSpc>
                <a:spcPct val="107000"/>
              </a:lnSpc>
              <a:buNone/>
            </a:pPr>
            <a:r>
              <a:rPr lang="nl-NL" sz="12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NL" sz="1600" dirty="0"/>
          </a:p>
          <a:p>
            <a:pPr marL="342900" indent="-342900">
              <a:buFont typeface="+mj-lt"/>
              <a:buAutoNum type="arabicPeriod" startAt="7"/>
            </a:pPr>
            <a:endParaRPr lang="nl-NL" sz="1600" dirty="0"/>
          </a:p>
          <a:p>
            <a:pPr marL="342900" indent="-342900">
              <a:buFont typeface="+mj-lt"/>
              <a:buAutoNum type="arabicPeriod" startAt="7"/>
            </a:pPr>
            <a:endParaRPr lang="nl-NL" sz="16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586BE82-B786-9D93-8AE6-E6CC002734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825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2F3D9E-6446-CBE6-9C5D-5D76A9538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651300"/>
            <a:ext cx="8100000" cy="533400"/>
          </a:xfrm>
        </p:spPr>
        <p:txBody>
          <a:bodyPr/>
          <a:lstStyle/>
          <a:p>
            <a:r>
              <a:rPr lang="nl-NL" sz="2400" dirty="0"/>
              <a:t>Voorbeeld –  focus op schrijven van  wetenschappelijk artikel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DCE0C4-F8F4-55EF-208A-FFF797822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843" y="1194974"/>
            <a:ext cx="8393400" cy="5129626"/>
          </a:xfrm>
        </p:spPr>
        <p:txBody>
          <a:bodyPr/>
          <a:lstStyle/>
          <a:p>
            <a:pPr marL="134937" indent="0">
              <a:lnSpc>
                <a:spcPct val="107000"/>
              </a:lnSpc>
              <a:buNone/>
            </a:pPr>
            <a:r>
              <a:rPr lang="nl-NL" sz="1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N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4937" indent="0">
              <a:lnSpc>
                <a:spcPct val="107000"/>
              </a:lnSpc>
              <a:buNone/>
            </a:pPr>
            <a:r>
              <a:rPr lang="nl-NL" sz="1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Discussie</a:t>
            </a:r>
            <a:endParaRPr lang="nl-N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107000"/>
              </a:lnSpc>
              <a:buFont typeface="+mj-lt"/>
              <a:buAutoNum type="arabicPeriod"/>
            </a:pP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 is de opbouw van een discussie?</a:t>
            </a:r>
          </a:p>
          <a:p>
            <a:pPr marL="228600" lvl="0" indent="-228600">
              <a:lnSpc>
                <a:spcPct val="107000"/>
              </a:lnSpc>
              <a:buFont typeface="+mj-lt"/>
              <a:buAutoNum type="arabicPeriod"/>
            </a:pP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Staan er nieuwe bevindingen in de discussie sectie?</a:t>
            </a:r>
          </a:p>
          <a:p>
            <a:pPr marL="228600" lvl="0" indent="-228600">
              <a:lnSpc>
                <a:spcPct val="107000"/>
              </a:lnSpc>
              <a:buFont typeface="+mj-lt"/>
              <a:buAutoNum type="arabicPeriod"/>
            </a:pP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 is de conclusie en waar staat die?</a:t>
            </a:r>
          </a:p>
          <a:p>
            <a:pPr marL="228600" lvl="0" indent="-2286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Sluit de conclusie aan op de gevonden resultaten?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1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Samenvatting</a:t>
            </a:r>
            <a:endParaRPr lang="nl-N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 staat er in de samenvatting?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de samenvatting een volledige afspiegeling van het artikel?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de samenvatting een correcte afspiegeling van het artikel?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1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Algemeen </a:t>
            </a:r>
            <a:endParaRPr lang="nl-N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Taalgebruik – wat valt je op?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Referenties – hoe wordt dat gedaan, hoeveel referenties en naar welke soort bronnen wordt er verwezen is het compleet en overzichtelijk, wanneer wordt er verwezen naar referenties?</a:t>
            </a:r>
          </a:p>
          <a:p>
            <a:pPr marL="325437" lvl="1" indent="0">
              <a:buNone/>
            </a:pPr>
            <a:endParaRPr lang="nl-NL" sz="1600" dirty="0"/>
          </a:p>
          <a:p>
            <a:pPr marL="342900" indent="-342900">
              <a:buFont typeface="+mj-lt"/>
              <a:buAutoNum type="arabicPeriod" startAt="7"/>
            </a:pPr>
            <a:endParaRPr lang="nl-NL" sz="1600" dirty="0"/>
          </a:p>
          <a:p>
            <a:pPr marL="342900" indent="-342900">
              <a:buFont typeface="+mj-lt"/>
              <a:buAutoNum type="arabicPeriod" startAt="7"/>
            </a:pPr>
            <a:endParaRPr lang="nl-NL" sz="16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586BE82-B786-9D93-8AE6-E6CC002734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724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2F3D9E-6446-CBE6-9C5D-5D76A9538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400" dirty="0"/>
              <a:t>Vragen?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DCE0C4-F8F4-55EF-208A-FFF797822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000" y="1814635"/>
            <a:ext cx="8393400" cy="4125365"/>
          </a:xfrm>
        </p:spPr>
        <p:txBody>
          <a:bodyPr/>
          <a:lstStyle/>
          <a:p>
            <a:pPr marL="325437" lvl="1" indent="0">
              <a:buNone/>
            </a:pPr>
            <a:endParaRPr lang="nl-NL" sz="1600" dirty="0"/>
          </a:p>
          <a:p>
            <a:pPr marL="342900" indent="-342900">
              <a:buFont typeface="+mj-lt"/>
              <a:buAutoNum type="arabicPeriod" startAt="7"/>
            </a:pPr>
            <a:endParaRPr lang="nl-NL" sz="1600" dirty="0"/>
          </a:p>
          <a:p>
            <a:pPr marL="342900" indent="-342900">
              <a:buFont typeface="+mj-lt"/>
              <a:buAutoNum type="arabicPeriod" startAt="7"/>
            </a:pPr>
            <a:endParaRPr lang="nl-NL" sz="16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586BE82-B786-9D93-8AE6-E6CC002734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7AA9D307-DBF4-D3D5-E124-F94086C6040B}"/>
              </a:ext>
            </a:extLst>
          </p:cNvPr>
          <p:cNvGrpSpPr/>
          <p:nvPr/>
        </p:nvGrpSpPr>
        <p:grpSpPr>
          <a:xfrm>
            <a:off x="6253820" y="4158553"/>
            <a:ext cx="2362200" cy="1809946"/>
            <a:chOff x="2286000" y="1905000"/>
            <a:chExt cx="4572000" cy="3711692"/>
          </a:xfrm>
        </p:grpSpPr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561836CD-517E-7E57-3DFF-5C6BB528B7BF}"/>
                </a:ext>
              </a:extLst>
            </p:cNvPr>
            <p:cNvSpPr/>
            <p:nvPr/>
          </p:nvSpPr>
          <p:spPr>
            <a:xfrm>
              <a:off x="5791200" y="2971800"/>
              <a:ext cx="1066800" cy="1066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8" name="Tijdelijke aanduiding voor inhoud 11" descr="Controlelijst silhouet">
              <a:extLst>
                <a:ext uri="{FF2B5EF4-FFF2-40B4-BE49-F238E27FC236}">
                  <a16:creationId xmlns:a16="http://schemas.microsoft.com/office/drawing/2014/main" id="{DA0BAD22-D3FB-B25C-1312-92AE96D5D9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67400" y="3048000"/>
              <a:ext cx="914400" cy="914400"/>
            </a:xfrm>
            <a:prstGeom prst="rect">
              <a:avLst/>
            </a:prstGeom>
          </p:spPr>
        </p:pic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CCB87E5E-D6D7-2919-5FD1-F4EC28685F6C}"/>
                </a:ext>
              </a:extLst>
            </p:cNvPr>
            <p:cNvSpPr/>
            <p:nvPr/>
          </p:nvSpPr>
          <p:spPr>
            <a:xfrm>
              <a:off x="5029200" y="4549892"/>
              <a:ext cx="1066800" cy="10668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" name="Graphic 9" descr="Document silhouet">
              <a:extLst>
                <a:ext uri="{FF2B5EF4-FFF2-40B4-BE49-F238E27FC236}">
                  <a16:creationId xmlns:a16="http://schemas.microsoft.com/office/drawing/2014/main" id="{C4634329-EA9A-B8EE-FB38-DA6C0793F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105400" y="4626092"/>
              <a:ext cx="914400" cy="914400"/>
            </a:xfrm>
            <a:prstGeom prst="rect">
              <a:avLst/>
            </a:prstGeom>
          </p:spPr>
        </p:pic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04ADE362-BEC8-A3C7-87FC-CCAC01804D89}"/>
                </a:ext>
              </a:extLst>
            </p:cNvPr>
            <p:cNvSpPr/>
            <p:nvPr/>
          </p:nvSpPr>
          <p:spPr>
            <a:xfrm>
              <a:off x="3048000" y="4549892"/>
              <a:ext cx="1066800" cy="10668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2" name="Graphic 11" descr="Badge vraagteken silhouet">
              <a:extLst>
                <a:ext uri="{FF2B5EF4-FFF2-40B4-BE49-F238E27FC236}">
                  <a16:creationId xmlns:a16="http://schemas.microsoft.com/office/drawing/2014/main" id="{73E315C1-DA4E-6822-C621-6ACCCC33A0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124200" y="4624233"/>
              <a:ext cx="914400" cy="914400"/>
            </a:xfrm>
            <a:prstGeom prst="rect">
              <a:avLst/>
            </a:prstGeom>
          </p:spPr>
        </p:pic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E2D79E0E-0041-8324-D01A-F8E27AE6C094}"/>
                </a:ext>
              </a:extLst>
            </p:cNvPr>
            <p:cNvSpPr/>
            <p:nvPr/>
          </p:nvSpPr>
          <p:spPr>
            <a:xfrm>
              <a:off x="2286000" y="2971800"/>
              <a:ext cx="1066800" cy="10668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4" name="Graphic 13" descr="Klantbeoordeling silhouet">
              <a:extLst>
                <a:ext uri="{FF2B5EF4-FFF2-40B4-BE49-F238E27FC236}">
                  <a16:creationId xmlns:a16="http://schemas.microsoft.com/office/drawing/2014/main" id="{E4642F52-B28D-FF62-09F7-F90BA132110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362200" y="3048000"/>
              <a:ext cx="914400" cy="914400"/>
            </a:xfrm>
            <a:prstGeom prst="rect">
              <a:avLst/>
            </a:prstGeom>
          </p:spPr>
        </p:pic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09D00AD9-29E1-3BAD-7CB7-3A317F26DA36}"/>
                </a:ext>
              </a:extLst>
            </p:cNvPr>
            <p:cNvSpPr/>
            <p:nvPr/>
          </p:nvSpPr>
          <p:spPr>
            <a:xfrm>
              <a:off x="4038600" y="1905000"/>
              <a:ext cx="1066800" cy="1066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6" name="Graphic 15" descr="EHBO-doos silhouet">
              <a:extLst>
                <a:ext uri="{FF2B5EF4-FFF2-40B4-BE49-F238E27FC236}">
                  <a16:creationId xmlns:a16="http://schemas.microsoft.com/office/drawing/2014/main" id="{6FE98EC3-9096-FB04-2B66-D8660A94D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114800" y="1981200"/>
              <a:ext cx="914400" cy="914400"/>
            </a:xfrm>
            <a:prstGeom prst="rect">
              <a:avLst/>
            </a:prstGeom>
          </p:spPr>
        </p:pic>
        <p:cxnSp>
          <p:nvCxnSpPr>
            <p:cNvPr id="17" name="Verbindingslijn: gekromd 16">
              <a:extLst>
                <a:ext uri="{FF2B5EF4-FFF2-40B4-BE49-F238E27FC236}">
                  <a16:creationId xmlns:a16="http://schemas.microsoft.com/office/drawing/2014/main" id="{1580B285-77B0-C4F9-22AF-6CC33AB2F060}"/>
                </a:ext>
              </a:extLst>
            </p:cNvPr>
            <p:cNvCxnSpPr>
              <a:cxnSpLocks/>
              <a:stCxn id="15" idx="6"/>
              <a:endCxn id="7" idx="0"/>
            </p:cNvCxnSpPr>
            <p:nvPr/>
          </p:nvCxnSpPr>
          <p:spPr>
            <a:xfrm>
              <a:off x="5105400" y="2438400"/>
              <a:ext cx="1219200" cy="533400"/>
            </a:xfrm>
            <a:prstGeom prst="curvedConnector2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Verbindingslijn: gekromd 17">
              <a:extLst>
                <a:ext uri="{FF2B5EF4-FFF2-40B4-BE49-F238E27FC236}">
                  <a16:creationId xmlns:a16="http://schemas.microsoft.com/office/drawing/2014/main" id="{1CDB1A48-8059-D5AE-F0A9-31D2B1C2E2B8}"/>
                </a:ext>
              </a:extLst>
            </p:cNvPr>
            <p:cNvCxnSpPr>
              <a:cxnSpLocks/>
              <a:stCxn id="7" idx="4"/>
              <a:endCxn id="9" idx="6"/>
            </p:cNvCxnSpPr>
            <p:nvPr/>
          </p:nvCxnSpPr>
          <p:spPr>
            <a:xfrm rot="5400000">
              <a:off x="5687954" y="4446646"/>
              <a:ext cx="1044692" cy="228600"/>
            </a:xfrm>
            <a:prstGeom prst="curvedConnector2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Verbindingslijn: gekromd 18">
              <a:extLst>
                <a:ext uri="{FF2B5EF4-FFF2-40B4-BE49-F238E27FC236}">
                  <a16:creationId xmlns:a16="http://schemas.microsoft.com/office/drawing/2014/main" id="{0079133A-8622-6981-9233-D035989D6521}"/>
                </a:ext>
              </a:extLst>
            </p:cNvPr>
            <p:cNvCxnSpPr>
              <a:cxnSpLocks/>
              <a:stCxn id="9" idx="4"/>
              <a:endCxn id="12" idx="2"/>
            </p:cNvCxnSpPr>
            <p:nvPr/>
          </p:nvCxnSpPr>
          <p:spPr>
            <a:xfrm rot="5400000" flipH="1">
              <a:off x="4532971" y="4587063"/>
              <a:ext cx="78059" cy="1981200"/>
            </a:xfrm>
            <a:prstGeom prst="curvedConnector3">
              <a:avLst>
                <a:gd name="adj1" fmla="val -600567"/>
              </a:avLst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Verbindingslijn: gekromd 19">
              <a:extLst>
                <a:ext uri="{FF2B5EF4-FFF2-40B4-BE49-F238E27FC236}">
                  <a16:creationId xmlns:a16="http://schemas.microsoft.com/office/drawing/2014/main" id="{BEEA7639-55A0-0273-DDA4-8AA2D0D320A9}"/>
                </a:ext>
              </a:extLst>
            </p:cNvPr>
            <p:cNvCxnSpPr>
              <a:cxnSpLocks/>
              <a:stCxn id="11" idx="2"/>
              <a:endCxn id="13" idx="4"/>
            </p:cNvCxnSpPr>
            <p:nvPr/>
          </p:nvCxnSpPr>
          <p:spPr>
            <a:xfrm rot="10800000">
              <a:off x="2819400" y="4038600"/>
              <a:ext cx="228600" cy="1044692"/>
            </a:xfrm>
            <a:prstGeom prst="curvedConnector2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Verbindingslijn: gekromd 20">
              <a:extLst>
                <a:ext uri="{FF2B5EF4-FFF2-40B4-BE49-F238E27FC236}">
                  <a16:creationId xmlns:a16="http://schemas.microsoft.com/office/drawing/2014/main" id="{B55FA81E-7CFF-64D9-A8C5-1FB06195AC81}"/>
                </a:ext>
              </a:extLst>
            </p:cNvPr>
            <p:cNvCxnSpPr>
              <a:cxnSpLocks/>
              <a:stCxn id="13" idx="0"/>
              <a:endCxn id="15" idx="2"/>
            </p:cNvCxnSpPr>
            <p:nvPr/>
          </p:nvCxnSpPr>
          <p:spPr>
            <a:xfrm rot="5400000" flipH="1" flipV="1">
              <a:off x="3162300" y="2095500"/>
              <a:ext cx="533400" cy="1219200"/>
            </a:xfrm>
            <a:prstGeom prst="curvedConnector2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Graphic 23" descr="Vragen silhouet">
            <a:extLst>
              <a:ext uri="{FF2B5EF4-FFF2-40B4-BE49-F238E27FC236}">
                <a16:creationId xmlns:a16="http://schemas.microsoft.com/office/drawing/2014/main" id="{6A178787-D542-8E29-E82C-68EC8A0B58A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467100" y="2324100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4267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A0199DE-06D2-925A-3C6B-DAD3FE81D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6001" y="2152843"/>
            <a:ext cx="7452000" cy="1129370"/>
          </a:xfrm>
        </p:spPr>
        <p:txBody>
          <a:bodyPr/>
          <a:lstStyle/>
          <a:p>
            <a:br>
              <a:rPr lang="nl-NL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</a:br>
            <a:r>
              <a:rPr lang="nl-NL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Gebruik van een </a:t>
            </a:r>
            <a:r>
              <a:rPr lang="nl-NL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journal</a:t>
            </a:r>
            <a:r>
              <a:rPr lang="nl-NL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club in de praktijk</a:t>
            </a:r>
            <a:br>
              <a:rPr lang="nl-NL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6E208F5-93A4-BA6D-2E3F-2688E9925F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2339" y="3140320"/>
            <a:ext cx="7718261" cy="963716"/>
          </a:xfrm>
        </p:spPr>
        <p:txBody>
          <a:bodyPr/>
          <a:lstStyle/>
          <a:p>
            <a:endParaRPr lang="en-US" sz="1800" dirty="0">
              <a:solidFill>
                <a:schemeClr val="bg1"/>
              </a:solidFill>
            </a:endParaRPr>
          </a:p>
          <a:p>
            <a:r>
              <a:rPr lang="en-US" sz="1500" dirty="0">
                <a:solidFill>
                  <a:schemeClr val="bg1"/>
                </a:solidFill>
              </a:rPr>
              <a:t>Stijn Raven</a:t>
            </a:r>
          </a:p>
          <a:p>
            <a:r>
              <a:rPr lang="en-US" sz="1500" dirty="0">
                <a:solidFill>
                  <a:schemeClr val="bg1"/>
                </a:solidFill>
              </a:rPr>
              <a:t>Arts M+G GGD </a:t>
            </a:r>
            <a:r>
              <a:rPr lang="en-US" sz="1500" dirty="0" err="1">
                <a:solidFill>
                  <a:schemeClr val="bg1"/>
                </a:solidFill>
              </a:rPr>
              <a:t>rU</a:t>
            </a:r>
            <a:r>
              <a:rPr lang="en-US" sz="1500" dirty="0">
                <a:solidFill>
                  <a:schemeClr val="bg1"/>
                </a:solidFill>
              </a:rPr>
              <a:t>, Senior </a:t>
            </a:r>
            <a:r>
              <a:rPr lang="en-US" sz="1500" dirty="0" err="1">
                <a:solidFill>
                  <a:schemeClr val="bg1"/>
                </a:solidFill>
              </a:rPr>
              <a:t>onderzoeker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academische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werkplaats</a:t>
            </a:r>
            <a:r>
              <a:rPr lang="en-US" sz="1500" dirty="0">
                <a:solidFill>
                  <a:schemeClr val="bg1"/>
                </a:solidFill>
              </a:rPr>
              <a:t> AMPHI, </a:t>
            </a:r>
            <a:r>
              <a:rPr lang="en-US" sz="1500" dirty="0" err="1">
                <a:solidFill>
                  <a:schemeClr val="bg1"/>
                </a:solidFill>
              </a:rPr>
              <a:t>afd</a:t>
            </a:r>
            <a:r>
              <a:rPr lang="en-US" sz="1500" dirty="0">
                <a:solidFill>
                  <a:schemeClr val="bg1"/>
                </a:solidFill>
              </a:rPr>
              <a:t> Eerstelijnsgeneeskunde, Radboudumc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1EC7D25-5332-8018-8D88-9AA6DE29A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1825" y="5004558"/>
            <a:ext cx="2359848" cy="78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046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3F1856-201C-C54E-3018-C38B143E7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‘spelregels’ binnen </a:t>
            </a:r>
            <a:r>
              <a:rPr lang="nl-NL" dirty="0" err="1"/>
              <a:t>GGDrU</a:t>
            </a:r>
            <a:r>
              <a:rPr lang="nl-NL" dirty="0"/>
              <a:t> IZB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6C6D4C9-BF27-41F3-1A12-FCCE06ABB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Een A(N)IOS is steeds in “</a:t>
            </a:r>
            <a:r>
              <a:rPr lang="nl-NL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nl-NL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lead” om een paper in te brengen en te bespreken.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wordt een indeling gemaakt voor minimaal 6 maanden vooruit, 2 weken voorafgaand het artikel en checklist rondsturen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A(N)IOS bespreekt het onderwerp/de paper en de te kiezen checklist voor met arts M&amp;G van </a:t>
            </a:r>
            <a:r>
              <a:rPr lang="nl-NL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subteam</a:t>
            </a:r>
            <a:r>
              <a:rPr lang="nl-NL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B, deze</a:t>
            </a:r>
            <a:r>
              <a:rPr lang="nl-NL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zal de A(N)IOS inhoudelijk ondersteunen.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bespreking zal zoveel mogelijk aan de hand van een checklist worden doorlopen: </a:t>
            </a:r>
            <a:r>
              <a:rPr lang="nl-NL" sz="1800" u="sng" dirty="0">
                <a:solidFill>
                  <a:srgbClr val="0563C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Checklists</a:t>
            </a:r>
            <a:r>
              <a:rPr lang="nl-NL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l-NL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Mocht je verhinderd zijn op de ingedeelde datum: ruil dan met een collega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04881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A8F293-0A9E-A556-1621-5AECA4456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74653"/>
            <a:ext cx="8100000" cy="533400"/>
          </a:xfrm>
        </p:spPr>
        <p:txBody>
          <a:bodyPr/>
          <a:lstStyle/>
          <a:p>
            <a:r>
              <a:rPr lang="nl-NL" dirty="0"/>
              <a:t>Besproken onderwerpen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33505AD8-80DD-DDC6-6F8D-C82103F2E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482" y="266700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graphicFrame>
        <p:nvGraphicFramePr>
          <p:cNvPr id="3" name="Tabel 5">
            <a:extLst>
              <a:ext uri="{FF2B5EF4-FFF2-40B4-BE49-F238E27FC236}">
                <a16:creationId xmlns:a16="http://schemas.microsoft.com/office/drawing/2014/main" id="{9D4547BE-98EC-CDF4-13A7-330FA4E1D5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557709"/>
              </p:ext>
            </p:extLst>
          </p:nvPr>
        </p:nvGraphicFramePr>
        <p:xfrm>
          <a:off x="876300" y="775176"/>
          <a:ext cx="7391400" cy="53076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10239">
                  <a:extLst>
                    <a:ext uri="{9D8B030D-6E8A-4147-A177-3AD203B41FA5}">
                      <a16:colId xmlns:a16="http://schemas.microsoft.com/office/drawing/2014/main" val="2880145809"/>
                    </a:ext>
                  </a:extLst>
                </a:gridCol>
                <a:gridCol w="3133311">
                  <a:extLst>
                    <a:ext uri="{9D8B030D-6E8A-4147-A177-3AD203B41FA5}">
                      <a16:colId xmlns:a16="http://schemas.microsoft.com/office/drawing/2014/main" val="3316556471"/>
                    </a:ext>
                  </a:extLst>
                </a:gridCol>
                <a:gridCol w="1847850">
                  <a:extLst>
                    <a:ext uri="{9D8B030D-6E8A-4147-A177-3AD203B41FA5}">
                      <a16:colId xmlns:a16="http://schemas.microsoft.com/office/drawing/2014/main" val="38199332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onderwerp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artikel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checklist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8640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>
                          <a:latin typeface="+mn-lt"/>
                        </a:rPr>
                        <a:t>iGAS</a:t>
                      </a:r>
                      <a:endParaRPr lang="nl-NL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Household transmission of invasive group A Streptococcus infections in England: a population-based study, 2009, 2011 to 2013</a:t>
                      </a:r>
                      <a:r>
                        <a:rPr lang="en-US" sz="14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sng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Mearkle</a:t>
                      </a:r>
                      <a:r>
                        <a:rPr lang="en-US" sz="14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al. Eurosurveillance, 2017</a:t>
                      </a:r>
                      <a:endParaRPr lang="nl-NL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RECORD statement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991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>
                          <a:latin typeface="+mn-lt"/>
                        </a:rPr>
                        <a:t>Dengue vaccinatie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Three-year efficacy and safety of Takeda’s dengue vaccine candidate. Rivera</a:t>
                      </a: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et al. CID, 2021</a:t>
                      </a:r>
                      <a:endParaRPr lang="nl-NL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nl-NL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Checklist RCT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638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Rabies</a:t>
                      </a:r>
                      <a:r>
                        <a:rPr lang="nl-NL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PEP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b="0" i="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Preprint: Single-</a:t>
                      </a:r>
                      <a:r>
                        <a:rPr lang="nl-NL" sz="1400" b="0" i="0" kern="12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Visit</a:t>
                      </a:r>
                      <a:r>
                        <a:rPr lang="nl-NL" sz="1400" b="0" i="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b="0" i="0" kern="12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Rabies</a:t>
                      </a:r>
                      <a:r>
                        <a:rPr lang="nl-NL" sz="1400" b="0" i="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b="0" i="0" kern="12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Vaccination</a:t>
                      </a:r>
                      <a:r>
                        <a:rPr lang="nl-NL" sz="1400" b="0" i="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 Pre-Exposure </a:t>
                      </a:r>
                      <a:r>
                        <a:rPr lang="nl-NL" sz="1400" b="0" i="0" kern="12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Prophylaxis</a:t>
                      </a:r>
                      <a:r>
                        <a:rPr lang="nl-NL" sz="1400" b="0" i="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b="0" i="0" kern="12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Induces</a:t>
                      </a:r>
                      <a:r>
                        <a:rPr lang="nl-NL" sz="1400" b="0" i="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Rapid </a:t>
                      </a:r>
                      <a:r>
                        <a:rPr lang="nl-NL" sz="1400" b="0" i="0" kern="12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nl-NL" sz="1400" b="0" i="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b="0" i="0" kern="12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Effective</a:t>
                      </a:r>
                      <a:r>
                        <a:rPr lang="nl-NL" sz="1400" b="0" i="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b="0" i="0" kern="12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Anamnestic</a:t>
                      </a:r>
                      <a:r>
                        <a:rPr lang="nl-NL" sz="1400" b="0" i="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Antibody Response: A </a:t>
                      </a:r>
                      <a:r>
                        <a:rPr lang="nl-NL" sz="1400" b="0" i="0" kern="12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Randomised</a:t>
                      </a:r>
                      <a:r>
                        <a:rPr lang="nl-NL" sz="1400" b="0" i="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b="0" i="0" kern="12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Controlled</a:t>
                      </a:r>
                      <a:r>
                        <a:rPr lang="nl-NL" sz="1400" b="0" i="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Non-</a:t>
                      </a:r>
                      <a:r>
                        <a:rPr lang="nl-NL" sz="1400" b="0" i="0" kern="12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Inferiority</a:t>
                      </a:r>
                      <a:r>
                        <a:rPr lang="nl-NL" sz="1400" b="0" i="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Trial. </a:t>
                      </a:r>
                      <a:r>
                        <a:rPr lang="nl-NL" sz="1400" b="0" i="0" kern="12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Overduin</a:t>
                      </a:r>
                      <a:r>
                        <a:rPr lang="nl-NL" sz="1400" b="0" i="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al. 2023</a:t>
                      </a:r>
                      <a:endParaRPr lang="nl-NL" sz="14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bg1">
                              <a:lumMod val="75000"/>
                            </a:schemeClr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CASP Checklist (casp-uk.net)</a:t>
                      </a:r>
                      <a:endParaRPr lang="nl-NL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672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Kosten-effectiviteit</a:t>
                      </a:r>
                      <a:r>
                        <a:rPr lang="nl-NL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HBV/HCV screening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b="0" i="0" kern="12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Suijkerbuijk</a:t>
                      </a:r>
                      <a:r>
                        <a:rPr lang="nl-NL" sz="1400" b="0" i="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al. 2018 </a:t>
                      </a:r>
                      <a:r>
                        <a:rPr lang="nl-NL" sz="1400" b="0" i="0" kern="12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Cost-effectiveness</a:t>
                      </a:r>
                      <a:r>
                        <a:rPr lang="nl-NL" sz="1400" b="0" i="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b="0" i="0" kern="12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nl-NL" sz="1400" b="0" i="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screening </a:t>
                      </a:r>
                      <a:r>
                        <a:rPr lang="nl-NL" sz="1400" b="0" i="0" kern="12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nl-NL" sz="1400" b="0" i="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b="0" i="0" kern="12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chronic</a:t>
                      </a:r>
                      <a:r>
                        <a:rPr lang="nl-NL" sz="1400" b="0" i="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hepatitis B </a:t>
                      </a:r>
                      <a:r>
                        <a:rPr lang="nl-NL" sz="1400" b="0" i="0" kern="12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nl-NL" sz="1400" b="0" i="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 </a:t>
                      </a:r>
                      <a:r>
                        <a:rPr lang="nl-NL" sz="1400" b="0" i="0" kern="12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among</a:t>
                      </a:r>
                      <a:r>
                        <a:rPr lang="nl-NL" sz="1400" b="0" i="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migrant </a:t>
                      </a:r>
                      <a:r>
                        <a:rPr lang="nl-NL" sz="1400" b="0" i="0" kern="12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populations</a:t>
                      </a:r>
                      <a:r>
                        <a:rPr lang="nl-NL" sz="1400" b="0" i="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a low </a:t>
                      </a:r>
                      <a:r>
                        <a:rPr lang="nl-NL" sz="1400" b="0" i="0" kern="12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endemic</a:t>
                      </a:r>
                      <a:r>
                        <a:rPr lang="nl-NL" sz="1400" b="0" i="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CHEERS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989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203616"/>
                  </a:ext>
                </a:extLst>
              </a:tr>
            </a:tbl>
          </a:graphicData>
        </a:graphic>
      </p:graphicFrame>
      <p:sp>
        <p:nvSpPr>
          <p:cNvPr id="6" name="Tekstvak 5">
            <a:extLst>
              <a:ext uri="{FF2B5EF4-FFF2-40B4-BE49-F238E27FC236}">
                <a16:creationId xmlns:a16="http://schemas.microsoft.com/office/drawing/2014/main" id="{A330CD3B-B0E4-39BD-1E97-059688C0C4BD}"/>
              </a:ext>
            </a:extLst>
          </p:cNvPr>
          <p:cNvSpPr txBox="1"/>
          <p:nvPr/>
        </p:nvSpPr>
        <p:spPr>
          <a:xfrm>
            <a:off x="152400" y="6238465"/>
            <a:ext cx="8663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RECORD: </a:t>
            </a:r>
            <a:r>
              <a:rPr lang="en-US" sz="1400" dirty="0" err="1"/>
              <a:t>REporting</a:t>
            </a:r>
            <a:r>
              <a:rPr lang="en-US" sz="1400" dirty="0"/>
              <a:t> of studies Conducted using Observational Routinely-collected Data; </a:t>
            </a:r>
            <a:r>
              <a:rPr lang="nl-NL" sz="1400" dirty="0"/>
              <a:t>CASP: </a:t>
            </a:r>
            <a:r>
              <a:rPr lang="nl-NL" sz="1400" dirty="0" err="1"/>
              <a:t>critical</a:t>
            </a:r>
            <a:r>
              <a:rPr lang="nl-NL" sz="1400" dirty="0"/>
              <a:t> </a:t>
            </a:r>
            <a:r>
              <a:rPr lang="nl-NL" sz="1400" dirty="0" err="1"/>
              <a:t>appraisal</a:t>
            </a:r>
            <a:r>
              <a:rPr lang="nl-NL" sz="1400" dirty="0"/>
              <a:t> skills </a:t>
            </a:r>
          </a:p>
          <a:p>
            <a:r>
              <a:rPr lang="nl-NL" sz="1400" dirty="0" err="1"/>
              <a:t>Programme</a:t>
            </a:r>
            <a:r>
              <a:rPr lang="nl-NL" sz="1400" dirty="0"/>
              <a:t>; CHEERS: </a:t>
            </a:r>
            <a:r>
              <a:rPr lang="en-US" sz="1400" dirty="0"/>
              <a:t>Consolidated Health Economic Evaluation Reporting Standards</a:t>
            </a:r>
            <a:r>
              <a:rPr lang="nl-NL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531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2F3D9E-6446-CBE6-9C5D-5D76A9538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400" dirty="0"/>
              <a:t>Programma vandaag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DCE0C4-F8F4-55EF-208A-FFF797822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000" y="1814635"/>
            <a:ext cx="8393400" cy="4125365"/>
          </a:xfrm>
        </p:spPr>
        <p:txBody>
          <a:bodyPr/>
          <a:lstStyle/>
          <a:p>
            <a:r>
              <a:rPr lang="nl-NL" sz="1600" dirty="0"/>
              <a:t>Opening en welkom</a:t>
            </a:r>
            <a:endParaRPr lang="nl-NL" sz="1600" dirty="0">
              <a:solidFill>
                <a:srgbClr val="FFC000"/>
              </a:solidFill>
            </a:endParaRPr>
          </a:p>
          <a:p>
            <a:r>
              <a:rPr lang="nl-NL" sz="1600" dirty="0" err="1"/>
              <a:t>Mentimeter</a:t>
            </a:r>
            <a:endParaRPr lang="nl-NL" sz="1600" dirty="0">
              <a:solidFill>
                <a:srgbClr val="FFC000"/>
              </a:solidFill>
            </a:endParaRPr>
          </a:p>
          <a:p>
            <a:r>
              <a:rPr lang="nl-N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Organisatie van een </a:t>
            </a:r>
            <a:r>
              <a:rPr lang="nl-NL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journal</a:t>
            </a:r>
            <a:r>
              <a:rPr lang="nl-N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club</a:t>
            </a:r>
            <a:br>
              <a:rPr lang="nl-NL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nl-NL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Door:</a:t>
            </a:r>
            <a:r>
              <a:rPr lang="nl-NL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Suzanne Smit, senior onderzoeker academische werkplaats AMPHI</a:t>
            </a:r>
            <a:endParaRPr lang="nl-NL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l-NL" sz="1600" b="1" dirty="0">
                <a:latin typeface="Calibri" panose="020F0502020204030204" pitchFamily="34" charset="0"/>
                <a:ea typeface="Calibri" panose="020F0502020204030204" pitchFamily="34" charset="0"/>
              </a:rPr>
              <a:t>Inhoud van een </a:t>
            </a:r>
            <a:r>
              <a:rPr lang="nl-NL" sz="1600" b="1" dirty="0" err="1">
                <a:latin typeface="Calibri" panose="020F0502020204030204" pitchFamily="34" charset="0"/>
                <a:ea typeface="Calibri" panose="020F0502020204030204" pitchFamily="34" charset="0"/>
              </a:rPr>
              <a:t>journal</a:t>
            </a:r>
            <a:r>
              <a:rPr lang="nl-NL" sz="1600" b="1" dirty="0">
                <a:latin typeface="Calibri" panose="020F0502020204030204" pitchFamily="34" charset="0"/>
                <a:ea typeface="Calibri" panose="020F0502020204030204" pitchFamily="34" charset="0"/>
              </a:rPr>
              <a:t> club</a:t>
            </a:r>
            <a:br>
              <a:rPr lang="nl-NL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nl-NL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Door: Ellen van Jaarsveld, senior epidemioloog academische werkplaats AMPHI</a:t>
            </a:r>
          </a:p>
          <a:p>
            <a:pPr lvl="1"/>
            <a:r>
              <a:rPr lang="nl-NL" sz="1600" dirty="0"/>
              <a:t>Vragen</a:t>
            </a:r>
            <a:endParaRPr lang="nl-NL" sz="1600" dirty="0">
              <a:solidFill>
                <a:srgbClr val="FFC000"/>
              </a:solidFill>
            </a:endParaRPr>
          </a:p>
          <a:p>
            <a:r>
              <a:rPr lang="nl-NL" sz="1600" b="1" dirty="0">
                <a:latin typeface="Calibri" panose="020F0502020204030204" pitchFamily="34" charset="0"/>
                <a:ea typeface="Calibri" panose="020F0502020204030204" pitchFamily="34" charset="0"/>
              </a:rPr>
              <a:t>Gebruik van een </a:t>
            </a:r>
            <a:r>
              <a:rPr lang="nl-NL" sz="1600" b="1" dirty="0" err="1">
                <a:latin typeface="Calibri" panose="020F0502020204030204" pitchFamily="34" charset="0"/>
                <a:ea typeface="Calibri" panose="020F0502020204030204" pitchFamily="34" charset="0"/>
              </a:rPr>
              <a:t>journal</a:t>
            </a:r>
            <a:r>
              <a:rPr lang="nl-NL" sz="1600" b="1" dirty="0">
                <a:latin typeface="Calibri" panose="020F0502020204030204" pitchFamily="34" charset="0"/>
                <a:ea typeface="Calibri" panose="020F0502020204030204" pitchFamily="34" charset="0"/>
              </a:rPr>
              <a:t> club in de praktijk</a:t>
            </a:r>
            <a:br>
              <a:rPr lang="nl-NL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nl-NL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Door: Stijn Raven, arts M+G GGD </a:t>
            </a:r>
            <a:r>
              <a:rPr lang="nl-NL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rU</a:t>
            </a:r>
            <a:r>
              <a:rPr lang="nl-NL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senior onderzoeker academische werkplaats AMPHI</a:t>
            </a:r>
            <a:br>
              <a:rPr lang="nl-NL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nl-NL" sz="1600" dirty="0">
                <a:latin typeface="Calibri" panose="020F0502020204030204" pitchFamily="34" charset="0"/>
                <a:ea typeface="Calibri" panose="020F0502020204030204" pitchFamily="34" charset="0"/>
              </a:rPr>
              <a:t>En Marthe Zeldenrust AIOS M+G GGD </a:t>
            </a:r>
            <a:r>
              <a:rPr lang="nl-NL" sz="1600" dirty="0" err="1">
                <a:latin typeface="Calibri" panose="020F0502020204030204" pitchFamily="34" charset="0"/>
                <a:ea typeface="Calibri" panose="020F0502020204030204" pitchFamily="34" charset="0"/>
              </a:rPr>
              <a:t>rU</a:t>
            </a:r>
            <a:endParaRPr lang="nl-NL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nl-NL" sz="1600" dirty="0">
                <a:latin typeface="Calibri" panose="020F0502020204030204" pitchFamily="34" charset="0"/>
              </a:rPr>
              <a:t>Vragen</a:t>
            </a:r>
            <a:endParaRPr lang="nl-NL" sz="1600" dirty="0">
              <a:solidFill>
                <a:srgbClr val="FFC000"/>
              </a:solidFill>
            </a:endParaRPr>
          </a:p>
          <a:p>
            <a:r>
              <a:rPr lang="nl-NL" sz="1600" dirty="0" err="1"/>
              <a:t>Mentimeter</a:t>
            </a:r>
            <a:endParaRPr lang="nl-NL" sz="1600" dirty="0">
              <a:solidFill>
                <a:srgbClr val="FFC000"/>
              </a:solidFill>
            </a:endParaRPr>
          </a:p>
          <a:p>
            <a:r>
              <a:rPr lang="nl-NL" sz="1600" dirty="0"/>
              <a:t>Einde</a:t>
            </a:r>
            <a:endParaRPr lang="nl-NL" sz="1600" dirty="0">
              <a:solidFill>
                <a:srgbClr val="FFC000"/>
              </a:solidFill>
            </a:endParaRP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586BE82-B786-9D93-8AE6-E6CC002734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977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11FD11-E03B-8527-3B1E-A1ACB33E4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F54CAC7-C259-C91C-8765-6431B6BC47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004344"/>
            <a:ext cx="8099425" cy="3784778"/>
          </a:xfrm>
        </p:spPr>
      </p:pic>
    </p:spTree>
    <p:extLst>
      <p:ext uri="{BB962C8B-B14F-4D97-AF65-F5344CB8AC3E}">
        <p14:creationId xmlns:p14="http://schemas.microsoft.com/office/powerpoint/2010/main" val="32769656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5">
            <a:extLst>
              <a:ext uri="{FF2B5EF4-FFF2-40B4-BE49-F238E27FC236}">
                <a16:creationId xmlns:a16="http://schemas.microsoft.com/office/drawing/2014/main" id="{95A41054-A236-266F-1D5D-C6D685F3D5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698118"/>
              </p:ext>
            </p:extLst>
          </p:nvPr>
        </p:nvGraphicFramePr>
        <p:xfrm>
          <a:off x="788206" y="913719"/>
          <a:ext cx="7391400" cy="53076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10239">
                  <a:extLst>
                    <a:ext uri="{9D8B030D-6E8A-4147-A177-3AD203B41FA5}">
                      <a16:colId xmlns:a16="http://schemas.microsoft.com/office/drawing/2014/main" val="2880145809"/>
                    </a:ext>
                  </a:extLst>
                </a:gridCol>
                <a:gridCol w="3133311">
                  <a:extLst>
                    <a:ext uri="{9D8B030D-6E8A-4147-A177-3AD203B41FA5}">
                      <a16:colId xmlns:a16="http://schemas.microsoft.com/office/drawing/2014/main" val="3316556471"/>
                    </a:ext>
                  </a:extLst>
                </a:gridCol>
                <a:gridCol w="1847850">
                  <a:extLst>
                    <a:ext uri="{9D8B030D-6E8A-4147-A177-3AD203B41FA5}">
                      <a16:colId xmlns:a16="http://schemas.microsoft.com/office/drawing/2014/main" val="38199332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onderwerp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artikel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checklist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8640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</a:rPr>
                        <a:t>iGAS</a:t>
                      </a:r>
                      <a:endParaRPr lang="nl-NL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u="sng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Household transmission of invasive group A Streptococcus infections in England: a population-based study, 2009, 2011 to 2013</a:t>
                      </a:r>
                      <a:r>
                        <a:rPr lang="en-US" sz="1400" u="sng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sng" kern="12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Mearkle</a:t>
                      </a:r>
                      <a:r>
                        <a:rPr lang="en-US" sz="1400" u="sng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al. Eurosurveillance, 2017</a:t>
                      </a:r>
                      <a:endParaRPr lang="nl-NL" sz="14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RECORD statement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991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</a:rPr>
                        <a:t>Dengue vaccinatie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Three-year efficacy and safety of Takeda’s dengue vaccine candidate. Rivera</a:t>
                      </a:r>
                      <a:r>
                        <a:rPr lang="en-US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et al. CID, 2021</a:t>
                      </a:r>
                      <a:endParaRPr lang="nl-NL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nl-NL" sz="14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Checklist RCT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638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/>
                        <a:t>Rabies</a:t>
                      </a:r>
                      <a:r>
                        <a:rPr lang="nl-NL" dirty="0"/>
                        <a:t> PEP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Preprint: Single-</a:t>
                      </a:r>
                      <a:r>
                        <a:rPr lang="nl-NL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Visit</a:t>
                      </a:r>
                      <a:r>
                        <a:rPr lang="nl-NL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Rabies</a:t>
                      </a:r>
                      <a:r>
                        <a:rPr lang="nl-NL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Vaccination</a:t>
                      </a:r>
                      <a:r>
                        <a:rPr lang="nl-NL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 Pre-Exposure </a:t>
                      </a:r>
                      <a:r>
                        <a:rPr lang="nl-NL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Prophylaxis</a:t>
                      </a:r>
                      <a:r>
                        <a:rPr lang="nl-NL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Induces</a:t>
                      </a:r>
                      <a:r>
                        <a:rPr lang="nl-NL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Rapid </a:t>
                      </a:r>
                      <a:r>
                        <a:rPr lang="nl-NL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nl-NL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Effective</a:t>
                      </a:r>
                      <a:r>
                        <a:rPr lang="nl-NL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Anamnestic</a:t>
                      </a:r>
                      <a:r>
                        <a:rPr lang="nl-NL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Antibody Response: A </a:t>
                      </a:r>
                      <a:r>
                        <a:rPr lang="nl-NL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Randomised</a:t>
                      </a:r>
                      <a:r>
                        <a:rPr lang="nl-NL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Controlled</a:t>
                      </a:r>
                      <a:r>
                        <a:rPr lang="nl-NL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Non-</a:t>
                      </a:r>
                      <a:r>
                        <a:rPr lang="nl-NL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Inferiority</a:t>
                      </a:r>
                      <a:r>
                        <a:rPr lang="nl-NL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Trial. </a:t>
                      </a:r>
                      <a:r>
                        <a:rPr lang="nl-NL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Overduin</a:t>
                      </a:r>
                      <a:r>
                        <a:rPr lang="nl-NL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al. 2023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hlinkClick r:id="rId3"/>
                        </a:rPr>
                        <a:t>CASP Checklist (casp-uk.net)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672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/>
                        <a:t>Kosten-effectiviteit</a:t>
                      </a:r>
                      <a:r>
                        <a:rPr lang="nl-NL" dirty="0"/>
                        <a:t> HBV/HCV screening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Suijkerbuijk</a:t>
                      </a:r>
                      <a:r>
                        <a:rPr lang="nl-NL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al. 2018 </a:t>
                      </a:r>
                      <a:r>
                        <a:rPr lang="nl-NL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Cost-effectiveness</a:t>
                      </a:r>
                      <a:r>
                        <a:rPr lang="nl-NL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nl-NL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screening </a:t>
                      </a:r>
                      <a:r>
                        <a:rPr lang="nl-NL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nl-NL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chronic</a:t>
                      </a:r>
                      <a:r>
                        <a:rPr lang="nl-NL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hepatitis B </a:t>
                      </a:r>
                      <a:r>
                        <a:rPr lang="nl-NL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nl-NL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 </a:t>
                      </a:r>
                      <a:r>
                        <a:rPr lang="nl-NL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among</a:t>
                      </a:r>
                      <a:r>
                        <a:rPr lang="nl-NL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migrant </a:t>
                      </a:r>
                      <a:r>
                        <a:rPr lang="nl-NL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populations</a:t>
                      </a:r>
                      <a:r>
                        <a:rPr lang="nl-NL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a low </a:t>
                      </a:r>
                      <a:r>
                        <a:rPr lang="nl-NL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endemic</a:t>
                      </a:r>
                      <a:r>
                        <a:rPr lang="nl-NL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CHEERS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989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203616"/>
                  </a:ext>
                </a:extLst>
              </a:tr>
            </a:tbl>
          </a:graphicData>
        </a:graphic>
      </p:graphicFrame>
      <p:sp>
        <p:nvSpPr>
          <p:cNvPr id="5" name="Tekstvak 4">
            <a:extLst>
              <a:ext uri="{FF2B5EF4-FFF2-40B4-BE49-F238E27FC236}">
                <a16:creationId xmlns:a16="http://schemas.microsoft.com/office/drawing/2014/main" id="{1E8904AA-BFAD-07ED-BFFA-7CD00762127A}"/>
              </a:ext>
            </a:extLst>
          </p:cNvPr>
          <p:cNvSpPr txBox="1"/>
          <p:nvPr/>
        </p:nvSpPr>
        <p:spPr>
          <a:xfrm>
            <a:off x="152400" y="6238465"/>
            <a:ext cx="8663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RECORD: </a:t>
            </a:r>
            <a:r>
              <a:rPr lang="en-US" sz="1400" dirty="0" err="1"/>
              <a:t>REporting</a:t>
            </a:r>
            <a:r>
              <a:rPr lang="en-US" sz="1400" dirty="0"/>
              <a:t> of studies Conducted using Observational Routinely-collected Data; </a:t>
            </a:r>
            <a:r>
              <a:rPr lang="nl-NL" sz="1400" dirty="0"/>
              <a:t>CASP: </a:t>
            </a:r>
            <a:r>
              <a:rPr lang="nl-NL" sz="1400" dirty="0" err="1"/>
              <a:t>critical</a:t>
            </a:r>
            <a:r>
              <a:rPr lang="nl-NL" sz="1400" dirty="0"/>
              <a:t> </a:t>
            </a:r>
            <a:r>
              <a:rPr lang="nl-NL" sz="1400" dirty="0" err="1"/>
              <a:t>appraisal</a:t>
            </a:r>
            <a:r>
              <a:rPr lang="nl-NL" sz="1400" dirty="0"/>
              <a:t> skills </a:t>
            </a:r>
          </a:p>
          <a:p>
            <a:r>
              <a:rPr lang="nl-NL" sz="1400" dirty="0" err="1"/>
              <a:t>Programme</a:t>
            </a:r>
            <a:r>
              <a:rPr lang="nl-NL" sz="1400" dirty="0"/>
              <a:t>; CHEERS: </a:t>
            </a:r>
            <a:r>
              <a:rPr lang="en-US" sz="1400" dirty="0"/>
              <a:t>Consolidated Health Economic Evaluation Reporting Standards</a:t>
            </a:r>
            <a:r>
              <a:rPr lang="nl-NL" sz="1400" dirty="0"/>
              <a:t> 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4F8FCD8C-9177-38E7-7FE2-74600B4F3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74653"/>
            <a:ext cx="8100000" cy="533400"/>
          </a:xfrm>
        </p:spPr>
        <p:txBody>
          <a:bodyPr/>
          <a:lstStyle/>
          <a:p>
            <a:r>
              <a:rPr lang="nl-NL" dirty="0"/>
              <a:t>Besproken onderwerpen</a:t>
            </a:r>
          </a:p>
        </p:txBody>
      </p:sp>
    </p:spTree>
    <p:extLst>
      <p:ext uri="{BB962C8B-B14F-4D97-AF65-F5344CB8AC3E}">
        <p14:creationId xmlns:p14="http://schemas.microsoft.com/office/powerpoint/2010/main" val="30456870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A0199DE-06D2-925A-3C6B-DAD3FE81D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6001" y="2152843"/>
            <a:ext cx="7452000" cy="1129370"/>
          </a:xfrm>
        </p:spPr>
        <p:txBody>
          <a:bodyPr/>
          <a:lstStyle/>
          <a:p>
            <a:br>
              <a:rPr lang="nl-NL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</a:br>
            <a:r>
              <a:rPr lang="nl-NL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Gebruik van een </a:t>
            </a:r>
            <a:r>
              <a:rPr lang="nl-NL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journal</a:t>
            </a:r>
            <a:r>
              <a:rPr lang="nl-NL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club in de praktijk</a:t>
            </a:r>
            <a:br>
              <a:rPr lang="nl-NL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6E208F5-93A4-BA6D-2E3F-2688E9925F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2339" y="3140320"/>
            <a:ext cx="7718261" cy="963716"/>
          </a:xfrm>
        </p:spPr>
        <p:txBody>
          <a:bodyPr/>
          <a:lstStyle/>
          <a:p>
            <a:endParaRPr lang="en-US" sz="1800" dirty="0">
              <a:solidFill>
                <a:schemeClr val="bg1"/>
              </a:solidFill>
            </a:endParaRPr>
          </a:p>
          <a:p>
            <a:r>
              <a:rPr lang="en-US" sz="1500" dirty="0" err="1">
                <a:solidFill>
                  <a:schemeClr val="bg1"/>
                </a:solidFill>
              </a:rPr>
              <a:t>Marthe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Zeldenrust</a:t>
            </a:r>
            <a:endParaRPr lang="en-US" sz="1500" dirty="0">
              <a:solidFill>
                <a:schemeClr val="bg1"/>
              </a:solidFill>
            </a:endParaRPr>
          </a:p>
          <a:p>
            <a:r>
              <a:rPr lang="en-US" sz="1500" dirty="0">
                <a:solidFill>
                  <a:schemeClr val="bg1"/>
                </a:solidFill>
              </a:rPr>
              <a:t>AIOS M+G, GGD </a:t>
            </a:r>
            <a:r>
              <a:rPr lang="en-US" sz="1500" dirty="0" err="1">
                <a:solidFill>
                  <a:schemeClr val="bg1"/>
                </a:solidFill>
              </a:rPr>
              <a:t>rU</a:t>
            </a:r>
            <a:endParaRPr lang="en-US" sz="1500" dirty="0">
              <a:solidFill>
                <a:schemeClr val="bg1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1EC7D25-5332-8018-8D88-9AA6DE29A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1825" y="5004558"/>
            <a:ext cx="2359848" cy="78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3959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2F3D9E-6446-CBE6-9C5D-5D76A9538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400" dirty="0"/>
              <a:t>Journal club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DCE0C4-F8F4-55EF-208A-FFF797822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000" y="1814635"/>
            <a:ext cx="8393400" cy="4125365"/>
          </a:xfrm>
        </p:spPr>
        <p:txBody>
          <a:bodyPr/>
          <a:lstStyle/>
          <a:p>
            <a:r>
              <a:rPr lang="nl-NL" sz="1600" dirty="0"/>
              <a:t>Soa Onderzoeksgroep Oost/</a:t>
            </a:r>
            <a:r>
              <a:rPr lang="nl-NL" sz="1600" dirty="0" err="1"/>
              <a:t>ZeeBra</a:t>
            </a:r>
            <a:r>
              <a:rPr lang="nl-NL" sz="1600" dirty="0"/>
              <a:t>/Utrecht </a:t>
            </a:r>
          </a:p>
          <a:p>
            <a:endParaRPr lang="nl-NL" sz="1600" dirty="0"/>
          </a:p>
          <a:p>
            <a:r>
              <a:rPr lang="nl-NL" sz="1600" dirty="0"/>
              <a:t>1x per 4 maanden</a:t>
            </a:r>
          </a:p>
          <a:p>
            <a:r>
              <a:rPr lang="nl-NL" sz="1600" dirty="0"/>
              <a:t>Vrijheid bij kiezen onderwerp</a:t>
            </a:r>
          </a:p>
          <a:p>
            <a:r>
              <a:rPr lang="nl-NL" sz="1600" dirty="0"/>
              <a:t>Voorbereiding</a:t>
            </a:r>
          </a:p>
          <a:p>
            <a:r>
              <a:rPr lang="nl-NL" sz="1600" dirty="0"/>
              <a:t>Vorm: checklist + PPT</a:t>
            </a:r>
          </a:p>
          <a:p>
            <a:r>
              <a:rPr lang="nl-NL" sz="1600" dirty="0"/>
              <a:t>Follow-up</a:t>
            </a:r>
          </a:p>
          <a:p>
            <a:pPr marL="0" indent="0">
              <a:buNone/>
            </a:pPr>
            <a:endParaRPr lang="nl-NL" sz="1600" dirty="0"/>
          </a:p>
          <a:p>
            <a:pPr lvl="1"/>
            <a:endParaRPr lang="nl-NL" sz="1600" dirty="0"/>
          </a:p>
          <a:p>
            <a:pPr lvl="1"/>
            <a:endParaRPr lang="nl-NL" sz="1600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586BE82-B786-9D93-8AE6-E6CC002734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497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3AAE3C42-FE36-6FB2-0B7A-550AA21E24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Onderwerp actueel &amp; relevant</a:t>
            </a:r>
          </a:p>
          <a:p>
            <a:r>
              <a:rPr lang="nl-NL" dirty="0"/>
              <a:t>Enthousiast publiek</a:t>
            </a:r>
          </a:p>
          <a:p>
            <a:r>
              <a:rPr lang="nl-NL" dirty="0"/>
              <a:t>Systematisch analyseren artikel</a:t>
            </a:r>
          </a:p>
          <a:p>
            <a:r>
              <a:rPr lang="nl-NL" dirty="0"/>
              <a:t>Auteur komt langs!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F992852-5E0D-6985-5767-514992FBB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1028" name="Picture 4" descr="Lampje.online (@Lampje_online) / X">
            <a:extLst>
              <a:ext uri="{FF2B5EF4-FFF2-40B4-BE49-F238E27FC236}">
                <a16:creationId xmlns:a16="http://schemas.microsoft.com/office/drawing/2014/main" id="{4387FC80-AB2E-AF21-C46A-C72DEC729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494" y="685800"/>
            <a:ext cx="999637" cy="99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ronnen | Indianen en Amazone">
            <a:extLst>
              <a:ext uri="{FF2B5EF4-FFF2-40B4-BE49-F238E27FC236}">
                <a16:creationId xmlns:a16="http://schemas.microsoft.com/office/drawing/2014/main" id="{F1D78590-2A84-B47F-920F-464D46161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85800"/>
            <a:ext cx="1163039" cy="99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2F2C1F5C-98C5-F0FC-A975-C6964ED51C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65712" y="1652001"/>
            <a:ext cx="4039200" cy="4124912"/>
          </a:xfrm>
        </p:spPr>
        <p:txBody>
          <a:bodyPr/>
          <a:lstStyle/>
          <a:p>
            <a:endParaRPr lang="nl-NL" dirty="0"/>
          </a:p>
          <a:p>
            <a:r>
              <a:rPr lang="nl-NL" dirty="0"/>
              <a:t>De juiste checklist gebruiken</a:t>
            </a:r>
          </a:p>
          <a:p>
            <a:r>
              <a:rPr lang="nl-NL" dirty="0"/>
              <a:t>Genoeg tijd maken voor vragen</a:t>
            </a:r>
          </a:p>
          <a:p>
            <a:r>
              <a:rPr lang="nl-NL" dirty="0"/>
              <a:t>Vragen over </a:t>
            </a:r>
            <a:r>
              <a:rPr lang="nl-NL"/>
              <a:t>statistische analyse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643617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2F3D9E-6446-CBE6-9C5D-5D76A9538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400" dirty="0"/>
              <a:t>Vragen?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DCE0C4-F8F4-55EF-208A-FFF797822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000" y="1814635"/>
            <a:ext cx="8393400" cy="4125365"/>
          </a:xfrm>
        </p:spPr>
        <p:txBody>
          <a:bodyPr/>
          <a:lstStyle/>
          <a:p>
            <a:pPr marL="325437" lvl="1" indent="0">
              <a:buNone/>
            </a:pPr>
            <a:endParaRPr lang="nl-NL" sz="1600" dirty="0"/>
          </a:p>
          <a:p>
            <a:pPr marL="342900" indent="-342900">
              <a:buFont typeface="+mj-lt"/>
              <a:buAutoNum type="arabicPeriod" startAt="7"/>
            </a:pPr>
            <a:endParaRPr lang="nl-NL" sz="1600" dirty="0"/>
          </a:p>
          <a:p>
            <a:pPr marL="342900" indent="-342900">
              <a:buFont typeface="+mj-lt"/>
              <a:buAutoNum type="arabicPeriod" startAt="7"/>
            </a:pPr>
            <a:endParaRPr lang="nl-NL" sz="16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586BE82-B786-9D93-8AE6-E6CC002734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24" name="Graphic 23" descr="Vragen silhouet">
            <a:extLst>
              <a:ext uri="{FF2B5EF4-FFF2-40B4-BE49-F238E27FC236}">
                <a16:creationId xmlns:a16="http://schemas.microsoft.com/office/drawing/2014/main" id="{6A178787-D542-8E29-E82C-68EC8A0B58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67100" y="2324100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8026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A0199DE-06D2-925A-3C6B-DAD3FE81D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6001" y="2152843"/>
            <a:ext cx="7452000" cy="1129370"/>
          </a:xfrm>
        </p:spPr>
        <p:txBody>
          <a:bodyPr/>
          <a:lstStyle/>
          <a:p>
            <a:br>
              <a:rPr lang="nl-NL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</a:br>
            <a:r>
              <a:rPr lang="nl-NL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Mentimeter</a:t>
            </a:r>
            <a:r>
              <a:rPr lang="nl-NL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nl-NL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oid</a:t>
            </a:r>
            <a:br>
              <a:rPr lang="nl-NL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6E208F5-93A4-BA6D-2E3F-2688E9925F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2339" y="3140320"/>
            <a:ext cx="7718261" cy="963716"/>
          </a:xfrm>
        </p:spPr>
        <p:txBody>
          <a:bodyPr/>
          <a:lstStyle/>
          <a:p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1EC7D25-5332-8018-8D88-9AA6DE29A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1825" y="5004558"/>
            <a:ext cx="2359848" cy="78201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FDBF2C8-C503-9D2A-3A55-D6A2F284B4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42201"/>
            <a:ext cx="8686800" cy="485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1118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2000" y="1862078"/>
            <a:ext cx="8100000" cy="4552331"/>
          </a:xfrm>
        </p:spPr>
        <p:txBody>
          <a:bodyPr>
            <a:noAutofit/>
          </a:bodyPr>
          <a:lstStyle/>
          <a:p>
            <a:r>
              <a:rPr lang="nl-NL" sz="1600" dirty="0"/>
              <a:t>Accreditatie? </a:t>
            </a:r>
          </a:p>
          <a:p>
            <a:pPr lvl="1"/>
            <a:r>
              <a:rPr lang="nl-NL" sz="1600" dirty="0"/>
              <a:t>Verpleegkundigen – Kwaliteitsregister V&amp;V </a:t>
            </a:r>
            <a:r>
              <a:rPr lang="nl-NL" sz="1600" i="1" dirty="0"/>
              <a:t>Let op! enkel invullen door verpleegkundigen die ingeschreven staan in het Kwaliteitsregister V&amp;V</a:t>
            </a:r>
          </a:p>
          <a:p>
            <a:pPr lvl="1"/>
            <a:r>
              <a:rPr lang="nl-NL" sz="1600" dirty="0"/>
              <a:t>Artsen – </a:t>
            </a:r>
            <a:r>
              <a:rPr lang="nl-NL" sz="1600" dirty="0" err="1"/>
              <a:t>AbSg</a:t>
            </a:r>
            <a:r>
              <a:rPr lang="nl-NL" sz="1600" dirty="0"/>
              <a:t>  </a:t>
            </a:r>
            <a:r>
              <a:rPr lang="nl-NL" sz="1600" i="1" dirty="0"/>
              <a:t>Let op! Artsen die in opleiding zijn tot profielarts komen niet in aanmerking voor accreditatie</a:t>
            </a:r>
          </a:p>
          <a:p>
            <a:endParaRPr lang="nl-NL" sz="1600" dirty="0"/>
          </a:p>
          <a:p>
            <a:pPr marL="325437" lvl="1" indent="0">
              <a:buNone/>
            </a:pPr>
            <a:r>
              <a:rPr lang="nl-NL" sz="1600" dirty="0"/>
              <a:t>Stuur een mail dat je </a:t>
            </a:r>
            <a:r>
              <a:rPr lang="nl-NL" sz="1600" dirty="0" err="1"/>
              <a:t>Tele</a:t>
            </a:r>
            <a:r>
              <a:rPr lang="nl-NL" sz="1600" dirty="0"/>
              <a:t>-ARENA van vandaag  hebt gevolgd met </a:t>
            </a:r>
          </a:p>
          <a:p>
            <a:pPr marL="325437" lvl="1" indent="0">
              <a:buNone/>
            </a:pPr>
            <a:r>
              <a:rPr lang="nl-NL" sz="1600" b="1" dirty="0"/>
              <a:t>Naam, Functie, GGD en BIG nummer </a:t>
            </a:r>
            <a:r>
              <a:rPr lang="nl-NL" sz="1600" dirty="0"/>
              <a:t>naar: </a:t>
            </a:r>
          </a:p>
          <a:p>
            <a:pPr marL="325437" lvl="1" indent="0">
              <a:buNone/>
            </a:pPr>
            <a:r>
              <a:rPr lang="nl-NL" sz="1600" b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Loes.Papeleu-vanLeeuwen@radboudumc.nl</a:t>
            </a:r>
            <a:r>
              <a:rPr lang="nl-NL" sz="1600" b="1" dirty="0">
                <a:solidFill>
                  <a:srgbClr val="0070C0"/>
                </a:solidFill>
              </a:rPr>
              <a:t> </a:t>
            </a:r>
            <a:br>
              <a:rPr lang="nl-NL" sz="1600" b="1" u="sng" dirty="0">
                <a:solidFill>
                  <a:srgbClr val="0070C0"/>
                </a:solidFill>
              </a:rPr>
            </a:br>
            <a:r>
              <a:rPr lang="nl-NL" sz="1600" i="1" dirty="0"/>
              <a:t>Als je in teams </a:t>
            </a:r>
            <a:r>
              <a:rPr lang="nl-NL" sz="1600" i="1" u="sng" dirty="0"/>
              <a:t>niet</a:t>
            </a:r>
            <a:r>
              <a:rPr lang="nl-NL" sz="1600" i="1" dirty="0"/>
              <a:t> bent ingelogd vanuit je persoonlijke Teams account, laat dit dan even weten i.v.m. verantwoording van de aanwezigen. </a:t>
            </a:r>
          </a:p>
          <a:p>
            <a:pPr marL="0" indent="0">
              <a:buNone/>
            </a:pPr>
            <a:endParaRPr lang="nl-NL" sz="1600" dirty="0"/>
          </a:p>
          <a:p>
            <a:r>
              <a:rPr lang="nl-NL" sz="1600" dirty="0"/>
              <a:t>Wensen en ideeën voor onderwerpen </a:t>
            </a:r>
            <a:r>
              <a:rPr lang="nl-NL" sz="1600" dirty="0" err="1"/>
              <a:t>Tele</a:t>
            </a:r>
            <a:r>
              <a:rPr lang="nl-NL" sz="1600" dirty="0"/>
              <a:t>-ARENA per mail naar Suzanne Zoller: suzanne.zoller@radboudumc.nl</a:t>
            </a:r>
          </a:p>
          <a:p>
            <a:endParaRPr lang="nl-NL" sz="16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00699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fld id="{7FC9B413-936F-403B-BC98-20250EBFF374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699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00699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378E3A65-F69E-D687-859D-C794D5A21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533400"/>
          </a:xfrm>
        </p:spPr>
        <p:txBody>
          <a:bodyPr/>
          <a:lstStyle/>
          <a:p>
            <a:r>
              <a:rPr lang="nl-NL" sz="3400" dirty="0"/>
              <a:t>Bedankt voor deelname aan de </a:t>
            </a:r>
            <a:r>
              <a:rPr lang="nl-NL" sz="3400" dirty="0" err="1"/>
              <a:t>Tele</a:t>
            </a:r>
            <a:r>
              <a:rPr lang="nl-NL" sz="3400" dirty="0"/>
              <a:t>-ARENA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2F3D9E-6446-CBE6-9C5D-5D76A9538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400" dirty="0"/>
              <a:t>Programma vandaag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DCE0C4-F8F4-55EF-208A-FFF797822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000" y="1814635"/>
            <a:ext cx="8393400" cy="4125365"/>
          </a:xfrm>
        </p:spPr>
        <p:txBody>
          <a:bodyPr/>
          <a:lstStyle/>
          <a:p>
            <a:r>
              <a:rPr lang="nl-NL" sz="1600" dirty="0"/>
              <a:t>Opening en welkom </a:t>
            </a:r>
            <a:r>
              <a:rPr lang="nl-NL" sz="1600" dirty="0">
                <a:solidFill>
                  <a:srgbClr val="FFC000"/>
                </a:solidFill>
              </a:rPr>
              <a:t>(3 min)</a:t>
            </a:r>
          </a:p>
          <a:p>
            <a:r>
              <a:rPr lang="nl-NL" sz="1600" dirty="0" err="1"/>
              <a:t>Mentimeter</a:t>
            </a:r>
            <a:r>
              <a:rPr lang="nl-NL" sz="1600" dirty="0">
                <a:solidFill>
                  <a:srgbClr val="FFC000"/>
                </a:solidFill>
              </a:rPr>
              <a:t> (5 min)</a:t>
            </a:r>
          </a:p>
          <a:p>
            <a:r>
              <a:rPr lang="nl-N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Organisatie van een </a:t>
            </a:r>
            <a:r>
              <a:rPr lang="nl-NL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journal</a:t>
            </a:r>
            <a:r>
              <a:rPr lang="nl-N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club </a:t>
            </a:r>
            <a:r>
              <a:rPr lang="nl-NL" sz="1600" b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nl-NL" sz="16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8</a:t>
            </a:r>
            <a:r>
              <a:rPr lang="nl-NL" sz="1600" b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min)</a:t>
            </a:r>
            <a:br>
              <a:rPr lang="nl-NL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nl-NL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Door:</a:t>
            </a:r>
            <a:r>
              <a:rPr lang="nl-NL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Suzanne Smit, senior onderzoeker academische werkplaats AMPHI</a:t>
            </a:r>
            <a:endParaRPr lang="nl-NL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l-NL" sz="1600" b="1" dirty="0">
                <a:latin typeface="Calibri" panose="020F0502020204030204" pitchFamily="34" charset="0"/>
                <a:ea typeface="Calibri" panose="020F0502020204030204" pitchFamily="34" charset="0"/>
              </a:rPr>
              <a:t>Inhoud van een </a:t>
            </a:r>
            <a:r>
              <a:rPr lang="nl-NL" sz="1600" b="1" dirty="0" err="1">
                <a:latin typeface="Calibri" panose="020F0502020204030204" pitchFamily="34" charset="0"/>
                <a:ea typeface="Calibri" panose="020F0502020204030204" pitchFamily="34" charset="0"/>
              </a:rPr>
              <a:t>journal</a:t>
            </a:r>
            <a:r>
              <a:rPr lang="nl-NL" sz="1600" b="1" dirty="0">
                <a:latin typeface="Calibri" panose="020F0502020204030204" pitchFamily="34" charset="0"/>
                <a:ea typeface="Calibri" panose="020F0502020204030204" pitchFamily="34" charset="0"/>
              </a:rPr>
              <a:t> club </a:t>
            </a:r>
            <a:r>
              <a:rPr lang="nl-NL" sz="16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(8 min)</a:t>
            </a:r>
            <a:endParaRPr lang="nl-NL" sz="1600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l-NL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Door: Ellen van Jaarsveld, senior epidemioloog academische werkplaats AMPHI</a:t>
            </a:r>
          </a:p>
          <a:p>
            <a:pPr lvl="1"/>
            <a:r>
              <a:rPr lang="nl-NL" sz="1600" dirty="0"/>
              <a:t>Vragen</a:t>
            </a:r>
            <a:r>
              <a:rPr lang="nl-NL" sz="1600" dirty="0">
                <a:solidFill>
                  <a:srgbClr val="FFC000"/>
                </a:solidFill>
              </a:rPr>
              <a:t> (8 min)</a:t>
            </a:r>
          </a:p>
          <a:p>
            <a:r>
              <a:rPr lang="nl-NL" sz="1600" b="1" dirty="0">
                <a:latin typeface="Calibri" panose="020F0502020204030204" pitchFamily="34" charset="0"/>
                <a:ea typeface="Calibri" panose="020F0502020204030204" pitchFamily="34" charset="0"/>
              </a:rPr>
              <a:t>Gebruik van een </a:t>
            </a:r>
            <a:r>
              <a:rPr lang="nl-NL" sz="1600" b="1" dirty="0" err="1">
                <a:latin typeface="Calibri" panose="020F0502020204030204" pitchFamily="34" charset="0"/>
                <a:ea typeface="Calibri" panose="020F0502020204030204" pitchFamily="34" charset="0"/>
              </a:rPr>
              <a:t>journal</a:t>
            </a:r>
            <a:r>
              <a:rPr lang="nl-NL" sz="1600" b="1" dirty="0">
                <a:latin typeface="Calibri" panose="020F0502020204030204" pitchFamily="34" charset="0"/>
                <a:ea typeface="Calibri" panose="020F0502020204030204" pitchFamily="34" charset="0"/>
              </a:rPr>
              <a:t> club in de praktijk </a:t>
            </a:r>
            <a:r>
              <a:rPr lang="nl-NL" sz="16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(15 min)</a:t>
            </a:r>
            <a:endParaRPr lang="nl-NL" sz="1600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l-NL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Door: Stijn Raven, arts M+G GGD </a:t>
            </a:r>
            <a:r>
              <a:rPr lang="nl-NL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rU</a:t>
            </a:r>
            <a:r>
              <a:rPr lang="nl-NL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senior onderzoeker academische werkplaats AMPHI</a:t>
            </a:r>
          </a:p>
          <a:p>
            <a:r>
              <a:rPr lang="nl-NL" sz="1600" dirty="0">
                <a:latin typeface="Calibri" panose="020F0502020204030204" pitchFamily="34" charset="0"/>
                <a:ea typeface="Calibri" panose="020F0502020204030204" pitchFamily="34" charset="0"/>
              </a:rPr>
              <a:t>En Marthe Zeldenrust AIOS M+G GGD </a:t>
            </a:r>
            <a:r>
              <a:rPr lang="nl-NL" sz="1600" dirty="0" err="1">
                <a:latin typeface="Calibri" panose="020F0502020204030204" pitchFamily="34" charset="0"/>
                <a:ea typeface="Calibri" panose="020F0502020204030204" pitchFamily="34" charset="0"/>
              </a:rPr>
              <a:t>rU</a:t>
            </a:r>
            <a:endParaRPr lang="nl-NL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nl-NL" sz="1600" dirty="0">
                <a:latin typeface="Calibri" panose="020F0502020204030204" pitchFamily="34" charset="0"/>
              </a:rPr>
              <a:t>Vragen</a:t>
            </a:r>
            <a:r>
              <a:rPr lang="nl-NL" sz="1600" dirty="0">
                <a:solidFill>
                  <a:srgbClr val="FFC000"/>
                </a:solidFill>
                <a:latin typeface="Calibri" panose="020F0502020204030204" pitchFamily="34" charset="0"/>
              </a:rPr>
              <a:t> (8 min)</a:t>
            </a:r>
            <a:endParaRPr lang="nl-NL" sz="1600" dirty="0">
              <a:solidFill>
                <a:srgbClr val="FFC000"/>
              </a:solidFill>
            </a:endParaRPr>
          </a:p>
          <a:p>
            <a:r>
              <a:rPr lang="nl-NL" sz="1600" dirty="0" err="1"/>
              <a:t>Mentimeter</a:t>
            </a:r>
            <a:r>
              <a:rPr lang="nl-NL" sz="1600" dirty="0">
                <a:solidFill>
                  <a:srgbClr val="FFC000"/>
                </a:solidFill>
              </a:rPr>
              <a:t> (3 min)</a:t>
            </a:r>
          </a:p>
          <a:p>
            <a:r>
              <a:rPr lang="nl-NL" sz="1600" dirty="0"/>
              <a:t>Einde </a:t>
            </a:r>
            <a:r>
              <a:rPr lang="nl-NL" sz="1600" dirty="0">
                <a:solidFill>
                  <a:srgbClr val="FFC000"/>
                </a:solidFill>
              </a:rPr>
              <a:t>(2 min)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586BE82-B786-9D93-8AE6-E6CC002734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87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A0199DE-06D2-925A-3C6B-DAD3FE81D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6001" y="2152843"/>
            <a:ext cx="7452000" cy="1129370"/>
          </a:xfrm>
        </p:spPr>
        <p:txBody>
          <a:bodyPr/>
          <a:lstStyle/>
          <a:p>
            <a:br>
              <a:rPr lang="nl-NL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</a:br>
            <a:r>
              <a:rPr lang="nl-NL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Mentimeter</a:t>
            </a:r>
            <a:r>
              <a:rPr lang="nl-NL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nl-NL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oid</a:t>
            </a:r>
            <a:br>
              <a:rPr lang="nl-NL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6E208F5-93A4-BA6D-2E3F-2688E9925F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2339" y="3140320"/>
            <a:ext cx="7718261" cy="963716"/>
          </a:xfrm>
        </p:spPr>
        <p:txBody>
          <a:bodyPr/>
          <a:lstStyle/>
          <a:p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1EC7D25-5332-8018-8D88-9AA6DE29A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1825" y="5004558"/>
            <a:ext cx="2359848" cy="78201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FDBF2C8-C503-9D2A-3A55-D6A2F284B4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42201"/>
            <a:ext cx="8686800" cy="485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57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B94E3F-EC03-7B5E-EB3C-9549C75883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3EF5B5A-B1ED-29A1-395A-D394C0F3C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30" y="914400"/>
            <a:ext cx="8650619" cy="4848533"/>
          </a:xfrm>
          <a:prstGeom prst="rect">
            <a:avLst/>
          </a:prstGeom>
        </p:spPr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id="{4169DCA6-2B20-0405-8B88-1DA6B2AAA4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1780CC5-77EE-954D-F501-52D5F21BCB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4237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972043-4741-9BE0-DC14-12A0A7D903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1C97DAC-3077-BBB8-ED4C-782C3E534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713" y="1158166"/>
            <a:ext cx="8109654" cy="4541668"/>
          </a:xfrm>
          <a:prstGeom prst="rect">
            <a:avLst/>
          </a:prstGeom>
        </p:spPr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id="{88473003-4EB9-9A7F-1453-084CBB1754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A608041-4E24-CF23-54CE-FFF9426B1F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7294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A0199DE-06D2-925A-3C6B-DAD3FE81D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6001" y="2152843"/>
            <a:ext cx="7452000" cy="1129370"/>
          </a:xfrm>
        </p:spPr>
        <p:txBody>
          <a:bodyPr/>
          <a:lstStyle/>
          <a:p>
            <a:br>
              <a:rPr lang="nl-NL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</a:br>
            <a:r>
              <a:rPr lang="nl-NL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Organisatie van een </a:t>
            </a:r>
            <a:r>
              <a:rPr lang="nl-NL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journal</a:t>
            </a:r>
            <a:r>
              <a:rPr lang="nl-NL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club</a:t>
            </a:r>
            <a:br>
              <a:rPr lang="nl-NL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6E208F5-93A4-BA6D-2E3F-2688E9925F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2339" y="3140320"/>
            <a:ext cx="7718261" cy="963716"/>
          </a:xfrm>
        </p:spPr>
        <p:txBody>
          <a:bodyPr/>
          <a:lstStyle/>
          <a:p>
            <a:endParaRPr lang="en-US" sz="1800" dirty="0">
              <a:solidFill>
                <a:schemeClr val="bg1"/>
              </a:solidFill>
            </a:endParaRPr>
          </a:p>
          <a:p>
            <a:r>
              <a:rPr lang="en-US" sz="1500" dirty="0">
                <a:solidFill>
                  <a:schemeClr val="bg1"/>
                </a:solidFill>
              </a:rPr>
              <a:t>Suzanne Smit</a:t>
            </a:r>
          </a:p>
          <a:p>
            <a:r>
              <a:rPr lang="en-US" sz="1500" dirty="0">
                <a:solidFill>
                  <a:schemeClr val="bg1"/>
                </a:solidFill>
              </a:rPr>
              <a:t>Senior </a:t>
            </a:r>
            <a:r>
              <a:rPr lang="en-US" sz="1500" dirty="0" err="1">
                <a:solidFill>
                  <a:schemeClr val="bg1"/>
                </a:solidFill>
              </a:rPr>
              <a:t>onderzoeker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academische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werkplaats</a:t>
            </a:r>
            <a:r>
              <a:rPr lang="en-US" sz="1500" dirty="0">
                <a:solidFill>
                  <a:schemeClr val="bg1"/>
                </a:solidFill>
              </a:rPr>
              <a:t> AMPHI, </a:t>
            </a:r>
            <a:r>
              <a:rPr lang="en-US" sz="1500" dirty="0" err="1">
                <a:solidFill>
                  <a:schemeClr val="bg1"/>
                </a:solidFill>
              </a:rPr>
              <a:t>afd</a:t>
            </a:r>
            <a:r>
              <a:rPr lang="en-US" sz="1500" dirty="0">
                <a:solidFill>
                  <a:schemeClr val="bg1"/>
                </a:solidFill>
              </a:rPr>
              <a:t> Eerstelijnsgeneeskunde, Radboudumc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1EC7D25-5332-8018-8D88-9AA6DE29A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1825" y="5004558"/>
            <a:ext cx="2359848" cy="78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5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2F3D9E-6446-CBE6-9C5D-5D76A9538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400" dirty="0"/>
              <a:t>Doel van een </a:t>
            </a:r>
            <a:r>
              <a:rPr lang="nl-NL" sz="3400" dirty="0" err="1"/>
              <a:t>journal</a:t>
            </a:r>
            <a:r>
              <a:rPr lang="nl-NL" sz="3400" dirty="0"/>
              <a:t> club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DCE0C4-F8F4-55EF-208A-FFF797822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000" y="1814635"/>
            <a:ext cx="8393400" cy="4125365"/>
          </a:xfrm>
        </p:spPr>
        <p:txBody>
          <a:bodyPr/>
          <a:lstStyle/>
          <a:p>
            <a:r>
              <a:rPr lang="nl-NL" sz="1600" dirty="0"/>
              <a:t>Een </a:t>
            </a:r>
            <a:r>
              <a:rPr lang="nl-NL" sz="1600" dirty="0" err="1"/>
              <a:t>journal</a:t>
            </a:r>
            <a:r>
              <a:rPr lang="nl-NL" sz="1600" dirty="0"/>
              <a:t> club is het bespreken van een wetenschappelijk artikel met collega’s</a:t>
            </a:r>
          </a:p>
          <a:p>
            <a:endParaRPr lang="nl-NL" sz="1600" dirty="0"/>
          </a:p>
          <a:p>
            <a:r>
              <a:rPr lang="nl-NL" sz="1600" dirty="0"/>
              <a:t>Doelen zijn o.a.:</a:t>
            </a:r>
          </a:p>
          <a:p>
            <a:pPr lvl="1"/>
            <a:r>
              <a:rPr lang="nl-NL" sz="1600" dirty="0"/>
              <a:t>Up-to-date blijven met de wetenschappelijke literatuur</a:t>
            </a:r>
          </a:p>
          <a:p>
            <a:pPr lvl="1"/>
            <a:r>
              <a:rPr lang="nl-NL" sz="1600" dirty="0"/>
              <a:t>Wetenschappelijke kennis toe kunnen passen in de praktijk (</a:t>
            </a:r>
            <a:r>
              <a:rPr lang="nl-NL" sz="1600" dirty="0" err="1"/>
              <a:t>evidence</a:t>
            </a:r>
            <a:r>
              <a:rPr lang="nl-NL" sz="1600" dirty="0"/>
              <a:t> </a:t>
            </a:r>
            <a:r>
              <a:rPr lang="nl-NL" sz="1600" dirty="0" err="1"/>
              <a:t>based</a:t>
            </a:r>
            <a:r>
              <a:rPr lang="nl-NL" sz="1600" dirty="0"/>
              <a:t> </a:t>
            </a:r>
            <a:r>
              <a:rPr lang="nl-NL" sz="1600" dirty="0" err="1"/>
              <a:t>practice</a:t>
            </a:r>
            <a:r>
              <a:rPr lang="nl-NL" sz="1600" dirty="0"/>
              <a:t>)</a:t>
            </a:r>
          </a:p>
          <a:p>
            <a:pPr lvl="1"/>
            <a:r>
              <a:rPr lang="nl-NL" sz="1600" dirty="0"/>
              <a:t>Kennis opdoen van onderzoeksmethodieken en statistiek</a:t>
            </a:r>
          </a:p>
          <a:p>
            <a:pPr lvl="1"/>
            <a:r>
              <a:rPr lang="nl-NL" sz="1600" dirty="0"/>
              <a:t>Een beeld krijgen van de structuur, invulling en taalgebruik van een wetenschappelijk artikel</a:t>
            </a:r>
          </a:p>
          <a:p>
            <a:pPr lvl="1"/>
            <a:r>
              <a:rPr lang="nl-NL" sz="1600" dirty="0"/>
              <a:t>Wetenschappelijke artikelen op waarde kunnen schatten en kritische leren beoordelen</a:t>
            </a:r>
          </a:p>
          <a:p>
            <a:pPr lvl="1"/>
            <a:r>
              <a:rPr lang="nl-NL" sz="1600" dirty="0"/>
              <a:t>Vertrekpunt voor een discussie over het onderwerp</a:t>
            </a:r>
          </a:p>
          <a:p>
            <a:pPr lvl="1"/>
            <a:r>
              <a:rPr lang="nl-NL" sz="1600" dirty="0"/>
              <a:t>Maar ook, verbinding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586BE82-B786-9D93-8AE6-E6CC002734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84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2F3D9E-6446-CBE6-9C5D-5D76A9538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400" dirty="0"/>
              <a:t>Effectieve </a:t>
            </a:r>
            <a:r>
              <a:rPr lang="nl-NL" sz="3400" dirty="0" err="1"/>
              <a:t>journal</a:t>
            </a:r>
            <a:r>
              <a:rPr lang="nl-NL" sz="3400" dirty="0"/>
              <a:t> club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586BE82-B786-9D93-8AE6-E6CC002734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C216677B-8BDD-5003-3AD0-60EDC1C3D500}"/>
              </a:ext>
            </a:extLst>
          </p:cNvPr>
          <p:cNvSpPr/>
          <p:nvPr/>
        </p:nvSpPr>
        <p:spPr>
          <a:xfrm>
            <a:off x="5791200" y="2971800"/>
            <a:ext cx="1066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2" name="Tijdelijke aanduiding voor inhoud 11" descr="Controlelijst silhouet">
            <a:extLst>
              <a:ext uri="{FF2B5EF4-FFF2-40B4-BE49-F238E27FC236}">
                <a16:creationId xmlns:a16="http://schemas.microsoft.com/office/drawing/2014/main" id="{F19F1386-CF94-FA04-8397-B944D52E83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67400" y="3048000"/>
            <a:ext cx="914400" cy="914400"/>
          </a:xfrm>
        </p:spPr>
      </p:pic>
      <p:sp>
        <p:nvSpPr>
          <p:cNvPr id="14" name="Ovaal 13">
            <a:extLst>
              <a:ext uri="{FF2B5EF4-FFF2-40B4-BE49-F238E27FC236}">
                <a16:creationId xmlns:a16="http://schemas.microsoft.com/office/drawing/2014/main" id="{40DDEA0B-5F36-42F4-1CC2-B8AD665AB001}"/>
              </a:ext>
            </a:extLst>
          </p:cNvPr>
          <p:cNvSpPr/>
          <p:nvPr/>
        </p:nvSpPr>
        <p:spPr>
          <a:xfrm>
            <a:off x="5029200" y="4549892"/>
            <a:ext cx="1066800" cy="10668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7" name="Graphic 16" descr="Document silhouet">
            <a:extLst>
              <a:ext uri="{FF2B5EF4-FFF2-40B4-BE49-F238E27FC236}">
                <a16:creationId xmlns:a16="http://schemas.microsoft.com/office/drawing/2014/main" id="{DDBCEDE0-ADCF-D1FC-B9E3-FAC465D242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05400" y="4626092"/>
            <a:ext cx="914400" cy="914400"/>
          </a:xfrm>
          <a:prstGeom prst="rect">
            <a:avLst/>
          </a:prstGeom>
        </p:spPr>
      </p:pic>
      <p:sp>
        <p:nvSpPr>
          <p:cNvPr id="18" name="Ovaal 17">
            <a:extLst>
              <a:ext uri="{FF2B5EF4-FFF2-40B4-BE49-F238E27FC236}">
                <a16:creationId xmlns:a16="http://schemas.microsoft.com/office/drawing/2014/main" id="{C3151BBB-A28D-98F2-F37D-85FE29877BB6}"/>
              </a:ext>
            </a:extLst>
          </p:cNvPr>
          <p:cNvSpPr/>
          <p:nvPr/>
        </p:nvSpPr>
        <p:spPr>
          <a:xfrm>
            <a:off x="3048000" y="4549892"/>
            <a:ext cx="1066800" cy="1066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35" name="Graphic 34" descr="Badge vraagteken silhouet">
            <a:extLst>
              <a:ext uri="{FF2B5EF4-FFF2-40B4-BE49-F238E27FC236}">
                <a16:creationId xmlns:a16="http://schemas.microsoft.com/office/drawing/2014/main" id="{3203D310-8BD9-DA94-0D92-48FBCD85D5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24200" y="4624233"/>
            <a:ext cx="914400" cy="914400"/>
          </a:xfrm>
          <a:prstGeom prst="rect">
            <a:avLst/>
          </a:prstGeom>
        </p:spPr>
      </p:pic>
      <p:sp>
        <p:nvSpPr>
          <p:cNvPr id="38" name="Ovaal 37">
            <a:extLst>
              <a:ext uri="{FF2B5EF4-FFF2-40B4-BE49-F238E27FC236}">
                <a16:creationId xmlns:a16="http://schemas.microsoft.com/office/drawing/2014/main" id="{66A891D1-983C-EC09-2B44-60A3A26DEB09}"/>
              </a:ext>
            </a:extLst>
          </p:cNvPr>
          <p:cNvSpPr/>
          <p:nvPr/>
        </p:nvSpPr>
        <p:spPr>
          <a:xfrm>
            <a:off x="2286000" y="2971800"/>
            <a:ext cx="1066800" cy="10668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31" name="Graphic 30" descr="Klantbeoordeling silhouet">
            <a:extLst>
              <a:ext uri="{FF2B5EF4-FFF2-40B4-BE49-F238E27FC236}">
                <a16:creationId xmlns:a16="http://schemas.microsoft.com/office/drawing/2014/main" id="{9A255730-108A-18F4-1F3F-EF5378989E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62200" y="3048000"/>
            <a:ext cx="914400" cy="914400"/>
          </a:xfrm>
          <a:prstGeom prst="rect">
            <a:avLst/>
          </a:prstGeom>
        </p:spPr>
      </p:pic>
      <p:sp>
        <p:nvSpPr>
          <p:cNvPr id="39" name="Ovaal 38">
            <a:extLst>
              <a:ext uri="{FF2B5EF4-FFF2-40B4-BE49-F238E27FC236}">
                <a16:creationId xmlns:a16="http://schemas.microsoft.com/office/drawing/2014/main" id="{E748DC2C-FD02-5819-E9BF-584DC3DAA1A6}"/>
              </a:ext>
            </a:extLst>
          </p:cNvPr>
          <p:cNvSpPr/>
          <p:nvPr/>
        </p:nvSpPr>
        <p:spPr>
          <a:xfrm>
            <a:off x="4038600" y="1905000"/>
            <a:ext cx="1066800" cy="1066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37" name="Graphic 36" descr="EHBO-doos silhouet">
            <a:extLst>
              <a:ext uri="{FF2B5EF4-FFF2-40B4-BE49-F238E27FC236}">
                <a16:creationId xmlns:a16="http://schemas.microsoft.com/office/drawing/2014/main" id="{223C4990-DCD1-7BF1-FC0D-03BFE1B7302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114800" y="1981200"/>
            <a:ext cx="914400" cy="914400"/>
          </a:xfrm>
          <a:prstGeom prst="rect">
            <a:avLst/>
          </a:prstGeom>
        </p:spPr>
      </p:pic>
      <p:cxnSp>
        <p:nvCxnSpPr>
          <p:cNvPr id="56" name="Verbindingslijn: gekromd 55">
            <a:extLst>
              <a:ext uri="{FF2B5EF4-FFF2-40B4-BE49-F238E27FC236}">
                <a16:creationId xmlns:a16="http://schemas.microsoft.com/office/drawing/2014/main" id="{6D4462EA-A7DA-B434-0B5E-87C647A1AC60}"/>
              </a:ext>
            </a:extLst>
          </p:cNvPr>
          <p:cNvCxnSpPr>
            <a:cxnSpLocks/>
            <a:stCxn id="39" idx="6"/>
            <a:endCxn id="10" idx="0"/>
          </p:cNvCxnSpPr>
          <p:nvPr/>
        </p:nvCxnSpPr>
        <p:spPr>
          <a:xfrm>
            <a:off x="5105400" y="2438400"/>
            <a:ext cx="1219200" cy="533400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8" name="Verbindingslijn: gekromd 57">
            <a:extLst>
              <a:ext uri="{FF2B5EF4-FFF2-40B4-BE49-F238E27FC236}">
                <a16:creationId xmlns:a16="http://schemas.microsoft.com/office/drawing/2014/main" id="{DFCA4BFF-F25E-806A-9E0C-B0E8F5D7AE20}"/>
              </a:ext>
            </a:extLst>
          </p:cNvPr>
          <p:cNvCxnSpPr>
            <a:cxnSpLocks/>
            <a:stCxn id="10" idx="4"/>
            <a:endCxn id="14" idx="6"/>
          </p:cNvCxnSpPr>
          <p:nvPr/>
        </p:nvCxnSpPr>
        <p:spPr>
          <a:xfrm rot="5400000">
            <a:off x="5687954" y="4446646"/>
            <a:ext cx="1044692" cy="228600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2" name="Verbindingslijn: gekromd 61">
            <a:extLst>
              <a:ext uri="{FF2B5EF4-FFF2-40B4-BE49-F238E27FC236}">
                <a16:creationId xmlns:a16="http://schemas.microsoft.com/office/drawing/2014/main" id="{75D8D08E-6F8C-7860-DDFD-7FAAC470B70D}"/>
              </a:ext>
            </a:extLst>
          </p:cNvPr>
          <p:cNvCxnSpPr>
            <a:cxnSpLocks/>
            <a:stCxn id="14" idx="4"/>
            <a:endCxn id="18" idx="4"/>
          </p:cNvCxnSpPr>
          <p:nvPr/>
        </p:nvCxnSpPr>
        <p:spPr>
          <a:xfrm rot="5400000">
            <a:off x="4572000" y="4626092"/>
            <a:ext cx="12700" cy="1981200"/>
          </a:xfrm>
          <a:prstGeom prst="curvedConnector3">
            <a:avLst>
              <a:gd name="adj1" fmla="val 3224173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5" name="Verbindingslijn: gekromd 64">
            <a:extLst>
              <a:ext uri="{FF2B5EF4-FFF2-40B4-BE49-F238E27FC236}">
                <a16:creationId xmlns:a16="http://schemas.microsoft.com/office/drawing/2014/main" id="{20AE35C4-49A3-38DB-1175-1EBA544F124E}"/>
              </a:ext>
            </a:extLst>
          </p:cNvPr>
          <p:cNvCxnSpPr>
            <a:cxnSpLocks/>
            <a:stCxn id="18" idx="2"/>
            <a:endCxn id="38" idx="4"/>
          </p:cNvCxnSpPr>
          <p:nvPr/>
        </p:nvCxnSpPr>
        <p:spPr>
          <a:xfrm rot="10800000">
            <a:off x="2819400" y="4038600"/>
            <a:ext cx="228600" cy="1044692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8" name="Verbindingslijn: gekromd 67">
            <a:extLst>
              <a:ext uri="{FF2B5EF4-FFF2-40B4-BE49-F238E27FC236}">
                <a16:creationId xmlns:a16="http://schemas.microsoft.com/office/drawing/2014/main" id="{9DA4C958-E50C-2592-6ED7-CA0679C29876}"/>
              </a:ext>
            </a:extLst>
          </p:cNvPr>
          <p:cNvCxnSpPr>
            <a:cxnSpLocks/>
            <a:stCxn id="38" idx="0"/>
            <a:endCxn id="39" idx="2"/>
          </p:cNvCxnSpPr>
          <p:nvPr/>
        </p:nvCxnSpPr>
        <p:spPr>
          <a:xfrm rot="5400000" flipH="1" flipV="1">
            <a:off x="3162300" y="2095500"/>
            <a:ext cx="533400" cy="1219200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744604"/>
      </p:ext>
    </p:extLst>
  </p:cSld>
  <p:clrMapOvr>
    <a:masterClrMapping/>
  </p:clrMapOvr>
</p:sld>
</file>

<file path=ppt/theme/theme1.xml><?xml version="1.0" encoding="utf-8"?>
<a:theme xmlns:a="http://schemas.openxmlformats.org/drawingml/2006/main" name="Radboudumc">
  <a:themeElements>
    <a:clrScheme name="Radboudumc">
      <a:dk1>
        <a:srgbClr val="000000"/>
      </a:dk1>
      <a:lt1>
        <a:sysClr val="window" lastClr="FFFFFF"/>
      </a:lt1>
      <a:dk2>
        <a:srgbClr val="00AFDC"/>
      </a:dk2>
      <a:lt2>
        <a:srgbClr val="FFFFFF"/>
      </a:lt2>
      <a:accent1>
        <a:srgbClr val="006991"/>
      </a:accent1>
      <a:accent2>
        <a:srgbClr val="7FB4C8"/>
      </a:accent2>
      <a:accent3>
        <a:srgbClr val="00AFDC"/>
      </a:accent3>
      <a:accent4>
        <a:srgbClr val="7FD7ED"/>
      </a:accent4>
      <a:accent5>
        <a:srgbClr val="CCCCCC"/>
      </a:accent5>
      <a:accent6>
        <a:srgbClr val="E6E6E6"/>
      </a:accent6>
      <a:hlink>
        <a:srgbClr val="000000"/>
      </a:hlink>
      <a:folHlink>
        <a:srgbClr val="00AFDC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Radboudumc">
  <a:themeElements>
    <a:clrScheme name="Radboudumc">
      <a:dk1>
        <a:srgbClr val="000000"/>
      </a:dk1>
      <a:lt1>
        <a:sysClr val="window" lastClr="FFFFFF"/>
      </a:lt1>
      <a:dk2>
        <a:srgbClr val="00AFDC"/>
      </a:dk2>
      <a:lt2>
        <a:srgbClr val="FFFFFF"/>
      </a:lt2>
      <a:accent1>
        <a:srgbClr val="006991"/>
      </a:accent1>
      <a:accent2>
        <a:srgbClr val="7FB4C8"/>
      </a:accent2>
      <a:accent3>
        <a:srgbClr val="00AFDC"/>
      </a:accent3>
      <a:accent4>
        <a:srgbClr val="7FD7ED"/>
      </a:accent4>
      <a:accent5>
        <a:srgbClr val="CCCCCC"/>
      </a:accent5>
      <a:accent6>
        <a:srgbClr val="E6E6E6"/>
      </a:accent6>
      <a:hlink>
        <a:srgbClr val="000000"/>
      </a:hlink>
      <a:folHlink>
        <a:srgbClr val="00AFDC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adboudumc_Centrum_voor_Infectieziekten_PowerPoint_4x3.potx" id="{857DC3D8-A75B-409A-8105-1DA2598AE4C7}" vid="{E6225A22-B5D2-4121-9339-0F5B4FF1ED0D}"/>
    </a:ext>
  </a:extLst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2328</TotalTime>
  <Words>2499</Words>
  <Application>Microsoft Office PowerPoint</Application>
  <PresentationFormat>Diavoorstelling (4:3)</PresentationFormat>
  <Paragraphs>373</Paragraphs>
  <Slides>38</Slides>
  <Notes>31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38</vt:i4>
      </vt:variant>
    </vt:vector>
  </HeadingPairs>
  <TitlesOfParts>
    <vt:vector size="45" baseType="lpstr">
      <vt:lpstr>Arial</vt:lpstr>
      <vt:lpstr>Arial</vt:lpstr>
      <vt:lpstr>Calibri</vt:lpstr>
      <vt:lpstr>Symbol</vt:lpstr>
      <vt:lpstr>Verdana</vt:lpstr>
      <vt:lpstr>Radboudumc</vt:lpstr>
      <vt:lpstr>1_Radboudumc</vt:lpstr>
      <vt:lpstr>PowerPoint-presentatie</vt:lpstr>
      <vt:lpstr>Welkom bij Tele-ARENA van 6-2-2024</vt:lpstr>
      <vt:lpstr>Programma vandaag </vt:lpstr>
      <vt:lpstr> Mentimeter oid </vt:lpstr>
      <vt:lpstr>PowerPoint-presentatie</vt:lpstr>
      <vt:lpstr>PowerPoint-presentatie</vt:lpstr>
      <vt:lpstr> Organisatie van een journal club </vt:lpstr>
      <vt:lpstr>Doel van een journal club</vt:lpstr>
      <vt:lpstr>Effectieve journal club</vt:lpstr>
      <vt:lpstr>Effectieve journal club organiseren</vt:lpstr>
      <vt:lpstr>Effectieve journal club organiseren</vt:lpstr>
      <vt:lpstr>Effectieve journal club organiseren</vt:lpstr>
      <vt:lpstr>Effectieve journal club organiseren</vt:lpstr>
      <vt:lpstr>Effectieve journal club organiseren</vt:lpstr>
      <vt:lpstr>Effectieve journal club organiseren</vt:lpstr>
      <vt:lpstr>Effectieve journal club organiseren</vt:lpstr>
      <vt:lpstr> Inhoud van een journal club </vt:lpstr>
      <vt:lpstr>Kiezen van artikel</vt:lpstr>
      <vt:lpstr>Inhoud van Journal Club hangt af van</vt:lpstr>
      <vt:lpstr>Studie designs</vt:lpstr>
      <vt:lpstr>Beoordelingsformulieren en andere downloads | Cochrane Netherlands</vt:lpstr>
      <vt:lpstr>Voorbeeld – checklist</vt:lpstr>
      <vt:lpstr>PowerPoint-presentatie</vt:lpstr>
      <vt:lpstr>Voorbeeld –  focus op schrijven van  wetenschappelijk artikel</vt:lpstr>
      <vt:lpstr>Voorbeeld –  focus op schrijven van  wetenschappelijk artikel</vt:lpstr>
      <vt:lpstr>Vragen?</vt:lpstr>
      <vt:lpstr> Gebruik van een journal club in de praktijk </vt:lpstr>
      <vt:lpstr>De ‘spelregels’ binnen GGDrU IZB</vt:lpstr>
      <vt:lpstr>Besproken onderwerpen</vt:lpstr>
      <vt:lpstr>PowerPoint-presentatie</vt:lpstr>
      <vt:lpstr>Besproken onderwerpen</vt:lpstr>
      <vt:lpstr> Gebruik van een journal club in de praktijk </vt:lpstr>
      <vt:lpstr>Journal club</vt:lpstr>
      <vt:lpstr>PowerPoint-presentatie</vt:lpstr>
      <vt:lpstr>Vragen?</vt:lpstr>
      <vt:lpstr> Mentimeter oid </vt:lpstr>
      <vt:lpstr>Bedankt voor deelname aan de Tele-ARENA</vt:lpstr>
      <vt:lpstr>Programma vandaag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Tele-ARENA   Het onderzoeksvoorstel: van onderzoeksvraag naar doelstellingen en studie methode</dc:title>
  <dc:creator>Tostmann, Alma</dc:creator>
  <cp:lastModifiedBy>Zoller, Suzanne</cp:lastModifiedBy>
  <cp:revision>189</cp:revision>
  <dcterms:created xsi:type="dcterms:W3CDTF">2006-08-16T00:00:00Z</dcterms:created>
  <dcterms:modified xsi:type="dcterms:W3CDTF">2024-02-27T14:57:52Z</dcterms:modified>
</cp:coreProperties>
</file>